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42" r:id="rId1"/>
    <p:sldMasterId id="2147484666" r:id="rId2"/>
  </p:sldMasterIdLst>
  <p:notesMasterIdLst>
    <p:notesMasterId r:id="rId27"/>
  </p:notesMasterIdLst>
  <p:handoutMasterIdLst>
    <p:handoutMasterId r:id="rId28"/>
  </p:handoutMasterIdLst>
  <p:sldIdLst>
    <p:sldId id="256" r:id="rId3"/>
    <p:sldId id="541" r:id="rId4"/>
    <p:sldId id="531" r:id="rId5"/>
    <p:sldId id="559" r:id="rId6"/>
    <p:sldId id="558" r:id="rId7"/>
    <p:sldId id="543" r:id="rId8"/>
    <p:sldId id="556" r:id="rId9"/>
    <p:sldId id="557" r:id="rId10"/>
    <p:sldId id="528" r:id="rId11"/>
    <p:sldId id="560" r:id="rId12"/>
    <p:sldId id="533" r:id="rId13"/>
    <p:sldId id="535" r:id="rId14"/>
    <p:sldId id="564" r:id="rId15"/>
    <p:sldId id="523" r:id="rId16"/>
    <p:sldId id="551" r:id="rId17"/>
    <p:sldId id="554" r:id="rId18"/>
    <p:sldId id="553" r:id="rId19"/>
    <p:sldId id="555" r:id="rId20"/>
    <p:sldId id="563" r:id="rId21"/>
    <p:sldId id="544" r:id="rId22"/>
    <p:sldId id="548" r:id="rId23"/>
    <p:sldId id="545" r:id="rId24"/>
    <p:sldId id="511" r:id="rId25"/>
    <p:sldId id="550" r:id="rId26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1A9626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4" autoAdjust="0"/>
    <p:restoredTop sz="95627" autoAdjust="0"/>
  </p:normalViewPr>
  <p:slideViewPr>
    <p:cSldViewPr>
      <p:cViewPr varScale="1">
        <p:scale>
          <a:sx n="108" d="100"/>
          <a:sy n="108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B7AA9-67EC-43F0-A837-80CBB3EA73E1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2372D4-BAA9-435E-B551-203B78441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0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27A788-28CF-4EA6-9E98-1C5A29372D46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04B5CDC-55E6-48A5-A342-28780BC76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283DED-3AEE-444D-8E00-A79D1E77E871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7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1984" indent="-285379">
              <a:defRPr>
                <a:solidFill>
                  <a:schemeClr val="tx1"/>
                </a:solidFill>
                <a:latin typeface="Arial" charset="0"/>
              </a:defRPr>
            </a:lvl2pPr>
            <a:lvl3pPr marL="1141514" indent="-228303">
              <a:defRPr>
                <a:solidFill>
                  <a:schemeClr val="tx1"/>
                </a:solidFill>
                <a:latin typeface="Arial" charset="0"/>
              </a:defRPr>
            </a:lvl3pPr>
            <a:lvl4pPr marL="1598120" indent="-228303">
              <a:defRPr>
                <a:solidFill>
                  <a:schemeClr val="tx1"/>
                </a:solidFill>
                <a:latin typeface="Arial" charset="0"/>
              </a:defRPr>
            </a:lvl4pPr>
            <a:lvl5pPr marL="2054725" indent="-228303">
              <a:defRPr>
                <a:solidFill>
                  <a:schemeClr val="tx1"/>
                </a:solidFill>
                <a:latin typeface="Arial" charset="0"/>
              </a:defRPr>
            </a:lvl5pPr>
            <a:lvl6pPr marL="2511331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7937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4542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1148" indent="-2283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283DED-3AEE-444D-8E00-A79D1E77E871}" type="slidenum">
              <a:rPr lang="ru-RU" altLang="ru-RU" smtClean="0">
                <a:solidFill>
                  <a:prstClr val="black"/>
                </a:solidFill>
                <a:latin typeface="Calibri" pitchFamily="34" charset="0"/>
              </a:rPr>
              <a:pPr/>
              <a:t>24</a:t>
            </a:fld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3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BDBF3D-4779-4BAC-AB56-1E1F2F113FDE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2A43F6-0FCC-44D8-9AA4-9939E634DB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8CD68C-2D53-4219-900A-EBC0384FDC21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8CCF73-4ED1-4B55-8F84-536E54DE8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42C11-5418-42FA-9BFD-5939A0524CDE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29FF64-5CD9-48E3-8C05-E53DC8A954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BDBF3D-4779-4BAC-AB56-1E1F2F113FDE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2A43F6-0FCC-44D8-9AA4-9939E634DB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39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8034D5-5A9F-4295-A63A-E3061F698425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967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64E8C6-BE1E-4649-8B4C-504633250FD7}" type="datetime1">
              <a:rPr lang="ru-RU" smtClean="0">
                <a:solidFill>
                  <a:prstClr val="white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D22336-C15C-4783-B8D2-E9ED1D59BF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7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AE1AE4-A2E7-44F8-A94B-D71688DAF75A}" type="datetime1">
              <a:rPr lang="ru-RU" smtClean="0">
                <a:solidFill>
                  <a:prstClr val="white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FF3842-633D-457C-B7FC-F0AB07360BF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752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54044A-CC28-4CDA-BDC1-0F0981DED4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1FFC0B-3F54-443A-B255-6FE949F3ADC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44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82F19-7567-48CD-A715-BBD419B41DC0}" type="datetime1">
              <a:rPr lang="ru-RU" smtClean="0">
                <a:solidFill>
                  <a:prstClr val="white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E8EE5E-449F-42F7-835A-FBA2100B9CF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9677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B35D9-3984-4E21-B0BF-F53382FD58E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9F871C-F3A2-44D8-BACD-12E9E3A2D05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25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7439973-876D-439C-A1F3-947C8B0CB9B7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44C907-91B6-4142-A62A-FC90A133F64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48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8034D5-5A9F-4295-A63A-E3061F698425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E1F982-4598-4277-BDFD-8C2F5AD77F16}" type="datetime1">
              <a:rPr lang="ru-RU" smtClean="0">
                <a:solidFill>
                  <a:prstClr val="white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C2FDA3-69F3-4E6B-86D9-2FD51D5B588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87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8CD68C-2D53-4219-900A-EBC0384FDC2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8CCF73-4ED1-4B55-8F84-536E54DE8C7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1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42C11-5418-42FA-9BFD-5939A0524CDE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29FF64-5CD9-48E3-8C05-E53DC8A954C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64E8C6-BE1E-4649-8B4C-504633250FD7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D22336-C15C-4783-B8D2-E9ED1D59B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AE1AE4-A2E7-44F8-A94B-D71688DAF75A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FF3842-633D-457C-B7FC-F0AB07360B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54044A-CC28-4CDA-BDC1-0F0981DED4CD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1FFC0B-3F54-443A-B255-6FE949F3AD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82F19-7567-48CD-A715-BBD419B41DC0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E8EE5E-449F-42F7-835A-FBA2100B9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B35D9-3984-4E21-B0BF-F53382FD58EB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9F871C-F3A2-44D8-BACD-12E9E3A2D0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7439973-876D-439C-A1F3-947C8B0CB9B7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44C907-91B6-4142-A62A-FC90A133F6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E1F982-4598-4277-BDFD-8C2F5AD77F16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C2FDA3-69F3-4E6B-86D9-2FD51D5B58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7E5269-0842-4D8E-A384-08F3C37F7263}" type="datetime1">
              <a:rPr lang="ru-RU" smtClean="0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E77586-255E-4194-83A6-AFC0004AD0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49" r:id="rId7"/>
    <p:sldLayoutId id="2147484650" r:id="rId8"/>
    <p:sldLayoutId id="2147484651" r:id="rId9"/>
    <p:sldLayoutId id="2147484652" r:id="rId10"/>
    <p:sldLayoutId id="214748465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7E5269-0842-4D8E-A384-08F3C37F726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29.05.2017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E77586-255E-4194-83A6-AFC0004AD08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9138" y="1844824"/>
            <a:ext cx="7740650" cy="187151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i="1" cap="all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организация осуществления </a:t>
            </a:r>
            <a: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НЕЗАВИСИМОЙ </a:t>
            </a:r>
            <a:b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ОЦЕНКИ КАЧЕСТВА </a:t>
            </a:r>
            <a:r>
              <a:rPr lang="ru-RU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оказания </a:t>
            </a:r>
            <a:r>
              <a:rPr lang="en-US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социальных услуг муниципальными организациями</a:t>
            </a:r>
            <a:endParaRPr lang="ru-RU" sz="2200" i="1" cap="all" dirty="0" smtClean="0">
              <a:ln>
                <a:noFill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784976" cy="1152128"/>
          </a:xfrm>
        </p:spPr>
        <p:txBody>
          <a:bodyPr rtlCol="0">
            <a:noAutofit/>
          </a:bodyPr>
          <a:lstStyle/>
          <a:p>
            <a:pPr marL="63500" algn="ctr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US" sz="1600" b="1" dirty="0" smtClean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marL="63500" algn="ctr" eaLnBrk="1" fontAlgn="auto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ГБУ «Центр экономических и социальных исследований Республики Татарстан </a:t>
            </a:r>
            <a:endParaRPr lang="en-US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63500" algn="ctr" eaLnBrk="1" fontAlgn="auto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 Кабинете Министров Республики Татарстан»</a:t>
            </a:r>
          </a:p>
          <a:p>
            <a:pPr marL="63500" algn="ctr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1988" name="Прямоугольник 3"/>
          <p:cNvSpPr>
            <a:spLocks noChangeArrowheads="1"/>
          </p:cNvSpPr>
          <p:nvPr/>
        </p:nvSpPr>
        <p:spPr bwMode="auto">
          <a:xfrm>
            <a:off x="3811370" y="6330950"/>
            <a:ext cx="1246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 dirty="0">
                <a:latin typeface="Calibri" pitchFamily="34" charset="0"/>
              </a:rPr>
              <a:t>Казань </a:t>
            </a:r>
            <a:r>
              <a:rPr lang="ru-RU" altLang="ru-RU" sz="1600" dirty="0" smtClean="0">
                <a:latin typeface="Calibri" pitchFamily="34" charset="0"/>
              </a:rPr>
              <a:t>2017</a:t>
            </a:r>
            <a:endParaRPr lang="ru-RU" altLang="ru-R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833520" cy="55712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Не размещена </a:t>
            </a:r>
            <a:r>
              <a:rPr lang="ru-RU" sz="2400" b="1" dirty="0" smtClean="0"/>
              <a:t>ОМС следующих муниципальных образований:</a:t>
            </a:r>
          </a:p>
          <a:p>
            <a:pPr marL="109538" indent="698500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332" y="116632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Информация об организации-операторе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за 2017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33106"/>
              </p:ext>
            </p:extLst>
          </p:nvPr>
        </p:nvGraphicFramePr>
        <p:xfrm>
          <a:off x="611560" y="1844824"/>
          <a:ext cx="7632848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4416"/>
                <a:gridCol w="3888432"/>
              </a:tblGrid>
              <a:tr h="3744416">
                <a:tc>
                  <a:txBody>
                    <a:bodyPr/>
                    <a:lstStyle/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Актанышский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Алькеевский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Атнинский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Бавлинский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Балтасинский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Буинский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Верхнеуслонский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Высокогорский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Елабужский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Кайбицкий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266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Кукморский МР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      </a:t>
                      </a: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Лаишевский</a:t>
                      </a:r>
                      <a:r>
                        <a:rPr lang="ru-RU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  <a:endParaRPr lang="ru-RU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Лениногорский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Мамадышский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Менделеевский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Мензелинский</a:t>
                      </a:r>
                      <a:r>
                        <a:rPr lang="ru-RU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Нижнекамский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Новошешминский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Пестречинский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Сармановский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Спасский МР;</a:t>
                      </a:r>
                      <a:endParaRPr lang="ru-RU" sz="20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Тюлячинский</a:t>
                      </a: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109538" indent="157163">
                        <a:buNone/>
                      </a:pPr>
                      <a:r>
                        <a:rPr lang="ru-RU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Набережные Челны</a:t>
                      </a:r>
                    </a:p>
                    <a:p>
                      <a:endParaRPr lang="ru-RU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4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72" y="1340768"/>
            <a:ext cx="8833520" cy="524506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Не размещена:</a:t>
            </a:r>
          </a:p>
          <a:p>
            <a:pPr marL="109728" indent="0">
              <a:buNone/>
            </a:pPr>
            <a:r>
              <a:rPr lang="ru-RU" sz="2000" b="1" dirty="0" smtClean="0"/>
              <a:t>ОМС следующих муниципальных образований:</a:t>
            </a:r>
          </a:p>
          <a:p>
            <a:endParaRPr lang="ru-RU" sz="2000" b="1" dirty="0" smtClean="0"/>
          </a:p>
          <a:p>
            <a:pPr marL="109538" indent="698500">
              <a:buNone/>
            </a:pPr>
            <a:endParaRPr lang="ru-RU" sz="2400" b="1" dirty="0"/>
          </a:p>
          <a:p>
            <a:pPr marL="109538" indent="698500">
              <a:buNone/>
            </a:pPr>
            <a:endParaRPr lang="ru-RU" sz="2400" b="1" dirty="0"/>
          </a:p>
          <a:p>
            <a:pPr marL="109538" indent="698500">
              <a:buNone/>
            </a:pPr>
            <a:endParaRPr lang="ru-RU" sz="2400" b="1" dirty="0" smtClean="0"/>
          </a:p>
          <a:p>
            <a:pPr marL="109728" indent="0">
              <a:buNone/>
            </a:pP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72" y="116631"/>
            <a:ext cx="8833520" cy="81186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Информация о результатах оценки за 2016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78530"/>
              </p:ext>
            </p:extLst>
          </p:nvPr>
        </p:nvGraphicFramePr>
        <p:xfrm>
          <a:off x="233792" y="2420888"/>
          <a:ext cx="8646680" cy="223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7064"/>
                <a:gridCol w="3116727"/>
                <a:gridCol w="2482889"/>
              </a:tblGrid>
              <a:tr h="7824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всем видам деятельности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виду деятельности «Образование»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 виду деятельности «Культура»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819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Балтасинский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Елабужский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Лениногорский МР;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Менделеевский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МР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Зеленодольский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Кукморский МР</a:t>
                      </a: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Арский МР;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Казань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37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72" y="985405"/>
            <a:ext cx="8833520" cy="5605101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Не размещена </a:t>
            </a:r>
            <a:r>
              <a:rPr lang="ru-RU" sz="2400" b="1" dirty="0" smtClean="0"/>
              <a:t>ОМС следующих муниципальных образований: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marL="109538" indent="698500">
              <a:buNone/>
            </a:pPr>
            <a:endParaRPr lang="ru-RU" b="1" dirty="0"/>
          </a:p>
          <a:p>
            <a:pPr marL="109538" indent="698500">
              <a:buNone/>
            </a:pPr>
            <a:endParaRPr lang="ru-RU" b="1" dirty="0"/>
          </a:p>
          <a:p>
            <a:pPr marL="109538" indent="698500">
              <a:buNone/>
            </a:pPr>
            <a:endParaRPr lang="ru-RU" b="1" dirty="0" smtClean="0"/>
          </a:p>
          <a:p>
            <a:pPr marL="109728" indent="0">
              <a:buNone/>
            </a:pP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72" y="116631"/>
            <a:ext cx="8833520" cy="81186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Информация о результатах рассмотрения итогов за 2016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13950"/>
              </p:ext>
            </p:extLst>
          </p:nvPr>
        </p:nvGraphicFramePr>
        <p:xfrm>
          <a:off x="467543" y="2348880"/>
          <a:ext cx="8506350" cy="345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450"/>
                <a:gridCol w="2835450"/>
                <a:gridCol w="2835450"/>
              </a:tblGrid>
              <a:tr h="83764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По </a:t>
                      </a:r>
                      <a:r>
                        <a:rPr lang="ru-RU" sz="2000" b="1" i="0" dirty="0" smtClean="0"/>
                        <a:t>всем </a:t>
                      </a:r>
                      <a:r>
                        <a:rPr lang="ru-RU" sz="2000" b="1" i="0" dirty="0" smtClean="0"/>
                        <a:t>видам деятельности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виду деятельности «Образование»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 виду деятельности «Культура»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Бавлинский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Балтасинский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Елабужский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Зеленодольский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Лениногорский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Менделеевский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Нижнекамский МР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Кукморский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Мензелинский</a:t>
                      </a: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</a:t>
                      </a:r>
                      <a:endParaRPr kumimoji="0" lang="ru-RU" sz="2000" b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Арский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Пестречинский</a:t>
                      </a: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Спасский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Чистопольский</a:t>
                      </a: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 Казань</a:t>
                      </a:r>
                      <a:endParaRPr kumimoji="0" lang="ru-RU" sz="2000" b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95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72" y="1065168"/>
            <a:ext cx="8833520" cy="55712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 размещена </a:t>
            </a:r>
            <a:r>
              <a:rPr lang="ru-RU" sz="2400" b="1" dirty="0" smtClean="0"/>
              <a:t>ОМС следующих муниципальных образований:</a:t>
            </a:r>
          </a:p>
          <a:p>
            <a:endParaRPr lang="ru-RU" sz="2400" b="1" dirty="0" smtClean="0"/>
          </a:p>
          <a:p>
            <a:pPr marL="109538" indent="698500">
              <a:buNone/>
            </a:pPr>
            <a:endParaRPr lang="ru-RU" b="1" dirty="0"/>
          </a:p>
          <a:p>
            <a:pPr marL="109538" indent="698500">
              <a:buNone/>
            </a:pPr>
            <a:endParaRPr lang="ru-RU" b="1" dirty="0"/>
          </a:p>
          <a:p>
            <a:pPr marL="109538" indent="698500">
              <a:buNone/>
            </a:pPr>
            <a:endParaRPr lang="ru-RU" b="1" dirty="0" smtClean="0"/>
          </a:p>
          <a:p>
            <a:pPr marL="109728" indent="0">
              <a:buNone/>
            </a:pP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332" y="116631"/>
            <a:ext cx="8229600" cy="81186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Информация об оцениваемых организациях в 2017 году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86899" y="2204864"/>
          <a:ext cx="8060373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3024336"/>
                <a:gridCol w="2371741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всем видам деятельности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 виду деятельности «Образование»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 виду деятельности «Культура»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2432">
                <a:tc>
                  <a:txBody>
                    <a:bodyPr/>
                    <a:lstStyle/>
                    <a:p>
                      <a:r>
                        <a:rPr lang="ru-RU" sz="2000" b="1" i="0" dirty="0" err="1" smtClean="0"/>
                        <a:t>Азнакаевский</a:t>
                      </a:r>
                      <a:r>
                        <a:rPr lang="ru-RU" sz="2000" b="1" i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/>
                        <a:t>Актанышский</a:t>
                      </a:r>
                      <a:r>
                        <a:rPr lang="ru-RU" sz="2000" b="1" i="0" baseline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/>
                        <a:t>Бавлинский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/>
                        <a:t>Балтасинский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err="1" smtClean="0"/>
                        <a:t>Елабужский</a:t>
                      </a:r>
                      <a:r>
                        <a:rPr lang="ru-RU" sz="2000" b="1" i="0" baseline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/>
                        <a:t>Нижнекамский МР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 smtClean="0"/>
                    </a:p>
                    <a:p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err="1" smtClean="0"/>
                        <a:t>Апастовский</a:t>
                      </a:r>
                      <a:r>
                        <a:rPr lang="ru-RU" sz="2000" b="1" i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/>
                        <a:t>Атнинский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/>
                        <a:t>Зеленодольский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err="1" smtClean="0"/>
                        <a:t>Кайбицкий</a:t>
                      </a:r>
                      <a:r>
                        <a:rPr lang="ru-RU" sz="2000" b="1" i="0" baseline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/>
                        <a:t>Кукморский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err="1" smtClean="0"/>
                        <a:t>Пестречинский</a:t>
                      </a:r>
                      <a:r>
                        <a:rPr lang="ru-RU" sz="2000" b="1" i="0" baseline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err="1" smtClean="0"/>
                        <a:t>Сармановский</a:t>
                      </a:r>
                      <a:r>
                        <a:rPr lang="ru-RU" sz="2000" b="1" i="0" baseline="0" dirty="0" smtClean="0"/>
                        <a:t> 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err="1" smtClean="0"/>
                        <a:t>Тюлячинский</a:t>
                      </a:r>
                      <a:r>
                        <a:rPr lang="ru-RU" sz="2000" b="1" i="0" baseline="0" dirty="0" smtClean="0"/>
                        <a:t> МР</a:t>
                      </a:r>
                      <a:endParaRPr lang="ru-RU" sz="2000" b="1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-</a:t>
                      </a:r>
                      <a:endParaRPr lang="ru-RU" sz="2000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61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1036093"/>
            <a:ext cx="5760640" cy="5105573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err="1"/>
              <a:t>Аксубаевский</a:t>
            </a:r>
            <a:r>
              <a:rPr lang="ru-RU" sz="3200" dirty="0"/>
              <a:t> </a:t>
            </a:r>
            <a:r>
              <a:rPr lang="ru-RU" sz="3200" dirty="0" smtClean="0"/>
              <a:t>МР;</a:t>
            </a:r>
            <a:endParaRPr lang="ru-RU" sz="3200" dirty="0"/>
          </a:p>
          <a:p>
            <a:r>
              <a:rPr lang="ru-RU" sz="3200" dirty="0"/>
              <a:t>Алексеевский МР;</a:t>
            </a:r>
          </a:p>
          <a:p>
            <a:r>
              <a:rPr lang="ru-RU" sz="3200" dirty="0" smtClean="0"/>
              <a:t>Альметьевский </a:t>
            </a:r>
            <a:r>
              <a:rPr lang="ru-RU" sz="3200" dirty="0"/>
              <a:t>МР;</a:t>
            </a:r>
          </a:p>
          <a:p>
            <a:r>
              <a:rPr lang="ru-RU" sz="3200" dirty="0"/>
              <a:t>Бугульминский МР;</a:t>
            </a:r>
          </a:p>
          <a:p>
            <a:r>
              <a:rPr lang="ru-RU" sz="3200" dirty="0" err="1"/>
              <a:t>Дрожжановский</a:t>
            </a:r>
            <a:r>
              <a:rPr lang="ru-RU" sz="3200" dirty="0"/>
              <a:t> МР;</a:t>
            </a:r>
          </a:p>
          <a:p>
            <a:r>
              <a:rPr lang="ru-RU" sz="3200" dirty="0" err="1"/>
              <a:t>Заинский</a:t>
            </a:r>
            <a:r>
              <a:rPr lang="ru-RU" sz="3200" dirty="0"/>
              <a:t> МР;</a:t>
            </a:r>
          </a:p>
          <a:p>
            <a:r>
              <a:rPr lang="ru-RU" sz="3200" dirty="0" smtClean="0"/>
              <a:t>Камско-</a:t>
            </a:r>
            <a:r>
              <a:rPr lang="ru-RU" sz="3200" dirty="0" err="1" smtClean="0"/>
              <a:t>Устьинский</a:t>
            </a:r>
            <a:r>
              <a:rPr lang="ru-RU" sz="3200" dirty="0" smtClean="0"/>
              <a:t> </a:t>
            </a:r>
            <a:r>
              <a:rPr lang="ru-RU" sz="3200" dirty="0"/>
              <a:t>МР;</a:t>
            </a:r>
            <a:r>
              <a:rPr lang="ru-RU" sz="3200" dirty="0" smtClean="0"/>
              <a:t> </a:t>
            </a:r>
            <a:endParaRPr lang="ru-RU" sz="3200" dirty="0"/>
          </a:p>
          <a:p>
            <a:r>
              <a:rPr lang="ru-RU" sz="3200" dirty="0" err="1"/>
              <a:t>Нурлатский</a:t>
            </a:r>
            <a:r>
              <a:rPr lang="ru-RU" sz="3200" dirty="0"/>
              <a:t> МР;</a:t>
            </a:r>
          </a:p>
          <a:p>
            <a:r>
              <a:rPr lang="ru-RU" sz="3200" dirty="0"/>
              <a:t>Рыбно-</a:t>
            </a:r>
            <a:r>
              <a:rPr lang="ru-RU" sz="3200" dirty="0" err="1"/>
              <a:t>Слободский</a:t>
            </a:r>
            <a:r>
              <a:rPr lang="ru-RU" sz="3200" dirty="0"/>
              <a:t> МР;</a:t>
            </a:r>
          </a:p>
          <a:p>
            <a:r>
              <a:rPr lang="ru-RU" sz="3200" dirty="0"/>
              <a:t>Сабинский МР;</a:t>
            </a:r>
          </a:p>
          <a:p>
            <a:r>
              <a:rPr lang="ru-RU" sz="3200" dirty="0" err="1" smtClean="0"/>
              <a:t>Ютазинский</a:t>
            </a:r>
            <a:r>
              <a:rPr lang="ru-RU" sz="3200" dirty="0" smtClean="0"/>
              <a:t> МР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7672" y="-100298"/>
            <a:ext cx="8229600" cy="1138138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>ОМС с наиболее высокой активностью работы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84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8249" y="1556792"/>
            <a:ext cx="8229600" cy="187220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/>
              <a:t>Количество членов общественных </a:t>
            </a:r>
            <a:r>
              <a:rPr lang="ru-RU" dirty="0" smtClean="0"/>
              <a:t>советов, которые </a:t>
            </a:r>
            <a:r>
              <a:rPr lang="ru-RU" dirty="0"/>
              <a:t>являются руководителями организаций социальной сферы, подлежащих независимой оценке </a:t>
            </a:r>
            <a:r>
              <a:rPr lang="ru-RU" dirty="0" smtClean="0"/>
              <a:t>качества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05528" cy="70609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Недостатки, выявленные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cap="all" dirty="0" smtClean="0">
                <a:solidFill>
                  <a:srgbClr val="0070C0"/>
                </a:solidFill>
              </a:rPr>
              <a:t>Общероссийским народным фронтом</a:t>
            </a:r>
            <a:endParaRPr lang="ru-RU" sz="2800" cap="all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80115"/>
              </p:ext>
            </p:extLst>
          </p:nvPr>
        </p:nvGraphicFramePr>
        <p:xfrm>
          <a:off x="251521" y="3475608"/>
          <a:ext cx="8761511" cy="1397139"/>
        </p:xfrm>
        <a:graphic>
          <a:graphicData uri="http://schemas.openxmlformats.org/drawingml/2006/table">
            <a:tbl>
              <a:tblPr/>
              <a:tblGrid>
                <a:gridCol w="1780330"/>
                <a:gridCol w="739950"/>
                <a:gridCol w="1872208"/>
                <a:gridCol w="1152128"/>
                <a:gridCol w="1440160"/>
                <a:gridCol w="1776735"/>
              </a:tblGrid>
              <a:tr h="204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субъекта РФ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т.ч. по сферам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Здравоохранение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Образование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Социальное обслуживание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Татарстан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13" marR="8513" marT="8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57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7672" y="418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Вид деятельности «Культура»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498418"/>
              </p:ext>
            </p:extLst>
          </p:nvPr>
        </p:nvGraphicFramePr>
        <p:xfrm>
          <a:off x="139875" y="710276"/>
          <a:ext cx="8712968" cy="5042012"/>
        </p:xfrm>
        <a:graphic>
          <a:graphicData uri="http://schemas.openxmlformats.org/drawingml/2006/table">
            <a:tbl>
              <a:tblPr/>
              <a:tblGrid>
                <a:gridCol w="4824536"/>
                <a:gridCol w="3888432"/>
              </a:tblGrid>
              <a:tr h="486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организации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уполномоченного органа, в общественный совет по НОК при котором входит руководитель организации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"ЦЕНТР КУЛЬТУРЫ, ИСКУССТВА И НАРОДНОГО ТВОРЧЕСТВА ИМ. ГОРЬКОГО"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ЗЕЛЕНОДОЛЬСКОГО МУНИЦИПАЛЬНОГО РАЙОНА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"ХУДОЖЕСТВЕННАЯ ГАЛЕРЕЯ"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ЗЕЛЕНОДОЛЬСКОГО МУНИЦИПАЛЬНОГО РАЙОНА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КУЛЬТУРЫ "ЦЕНТРАЛИЗОВАННАЯ БИБЛИОТЕЧНАЯ СИСТЕМА"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КАЗЕННОЕ УЧРЕЖДЕНИЕ "УПРАВЛЕНИЕ ОБРАЗОВАНИЯ ИСПОЛНИТЕЛЬНОГО КОМИТЕТА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ЗАИНСКОГО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 "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МЕЖПОСЕЛЕНЧЕСКАЯ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ЦЕНТРАЛЬНАЯ БИБЛИОТЕКА" 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НУРЛАТСКОГО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НУРЛАТСКОГО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"ЦЕНТРАЛИЗОВАННАЯ БИБЛИОТЕЧНАЯ СИСТЕМА ВЕРХНЕУСЛОНСКОГО МУНИЦИПАЛЬНОГО РАЙОНА"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ВЕРХНЕУСЛОНСКОГО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 БЮДЖЕТНОЕ УЧРЕЖДЕНИЕ "МЕЖПОСЕЛЕНЧЕСКАЯ БИБЛИОТЕКА ДРОЖЖАНОВСКОГО МУНИЦИПАЛЬНОГО РАЙОНА РЕСПУБЛИКИ ТАТАРСТАН"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ДРОЖЖАНОВСКОГО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ПО КИНОВИДЕООБСЛУЖИВАНИЮ НАСЕЛЕНИЯ ЕЛАБУЖСКОГО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КАЗЕННОЕ УЧРЕЖДЕНИЕ "ПАЛАТА ПЕРСПЕКТИВНОГО СОЦИАЛЬНО-ЭКОНОМИЧЕСКОГО РАЗВИТИЯ ЕЛАБУЖСКОГО МУНИЦИПАЛЬНОГО РАЙОНА РЕСПУБЛИКИ ТАТАРСТАН"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"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АЛЬКЕЕВСКИЙ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РАЙОННЫЙ ДОМ КУЛЬТУРЫ"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АЛЬКЕЕВСКОГО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культуры "Музей истории и культурного наследия </a:t>
                      </a:r>
                      <a:r>
                        <a:rPr lang="ru-RU" sz="1050" b="1" i="0" u="none" strike="noStrike" cap="all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Агрызского</a:t>
                      </a:r>
                      <a:r>
                        <a:rPr lang="ru-RU" sz="1050" b="1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АГРЫЗСКОГО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КУЛЬТУРЫ "КРАЕВЕДЧЕСКИЙ МУЗЕЙ" МЕНЗЕЛИНСКОГО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МЕНЗЕЛИНСКОГО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УЧРЕЖДЕНИЕ "ЦЕНТР КУЛЬТУРЫ И ДОСУГА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ТУКАЕВСКОГО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РАЙОНА"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ТУКАЕВСКОГО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11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Вид деятельности «Образование»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77584"/>
              </p:ext>
            </p:extLst>
          </p:nvPr>
        </p:nvGraphicFramePr>
        <p:xfrm>
          <a:off x="457200" y="980728"/>
          <a:ext cx="8229600" cy="4469975"/>
        </p:xfrm>
        <a:graphic>
          <a:graphicData uri="http://schemas.openxmlformats.org/drawingml/2006/table">
            <a:tbl>
              <a:tblPr/>
              <a:tblGrid>
                <a:gridCol w="4741804"/>
                <a:gridCol w="3487796"/>
              </a:tblGrid>
              <a:tr h="10868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организации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уполномоченного органа, в общественный совет по НОК при котором входит руководитель организации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ОБЩЕОБРАЗОВАТЕЛЬНОЕ УЧРЕЖДЕНИЕ БАЗАРНО-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МАТАКСКАЯ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ГИМНАЗИЯ ИМЕНИ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ДАУЛИ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АЛЬКЕЕВСКОГО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АЛЬКЕЕВСКОГО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ЛЕНИНОГОРСКИЙ ФИЛИАЛ ФЕДЕРАЛЬНОГО ГОСУДАРСТВЕННОГО БЮДЖЕТНОГО ОБРАЗОВАТЕЛЬНОГО УЧРЕЖДЕНИЯ ВЫСШЕГО ОБРАЗОВАНИЯ "КАЗАНСКИЙ НАЦИОНАЛЬНЫЙ ИССЛЕДОВАТЕЛЬСКИЙ ТЕХНИЧЕСКИЙ УНИВЕРСИТЕТ ИМ.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А.Н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ТУПОЛЕВА-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МУНИЦИПАЛЬНОГО ОБРАЗОВАНИЯ "ЛЕНИНОГОРСКИЙ МУНИЦИПАЛЬНЫЙ РАЙОН" РЕСПУБЛИКИ ТАТАРСТАН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БЮДЖЕТНОЕ ОБЩЕОБРАЗОВАТЕЛЬНОЕ УЧРЕЖДЕНИЕ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ТЕТЮШСКАЯ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ТАТАРСКАЯ СРЕДНЯЯ ОБЩЕОБРАЗОВАТЕЛЬНАЯ ШКОЛА"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ТЕТЮШСКОГО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КАЗЕННОЕ УЧРЕЖДЕНИЕ "ИСПОЛНИТЕЛЬНЫЙ КОМИТЕТ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ТЕТЮШСКОГО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ГОСУДАРСТВЕННОЕ АВТОНОМНОЕ ПРОФЕССИОНАЛЬНОЕ ОБРАЗОВАТЕЛЬНОЕ УЧРЕЖДЕНИЕ "ТЕТЮШСКИЙ ГОСУДАРСТВЕННЫЙ КОЛЛЕДЖ ГРАЖДАНСКОЙ ЗАЩИТЫ"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КАЗЕННОЕ УЧРЕЖДЕНИЕ "ИСПОЛНИТЕЛЬНЫЙ КОМИТЕТ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ТЕТЮШСКОГО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МУНИЦИПАЛЬНОГО РАЙОНА РЕСПУБЛИКИ ТАТАРСТАН"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18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Вид деятельности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«Социальное обслуживание»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8786"/>
              </p:ext>
            </p:extLst>
          </p:nvPr>
        </p:nvGraphicFramePr>
        <p:xfrm>
          <a:off x="428016" y="1700808"/>
          <a:ext cx="8219256" cy="3368740"/>
        </p:xfrm>
        <a:graphic>
          <a:graphicData uri="http://schemas.openxmlformats.org/drawingml/2006/table">
            <a:tbl>
              <a:tblPr/>
              <a:tblGrid>
                <a:gridCol w="4576032"/>
                <a:gridCol w="3643224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организации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уполномоченного органа, в общественный совет по НОК при котором входит руководитель организации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ГОСУДАРСТВЕННОЕ КАЗЕННОЕ УЧРЕЖДЕНИЕ "СОЦИАЛЬНЫЙ ПРИЮТ ДЛЯ ДЕТЕЙ И ПОДРОСТКОВ "</a:t>
                      </a:r>
                      <a:r>
                        <a:rPr lang="ru-RU" sz="1600" b="1" i="0" u="none" strike="sng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АСЫЛТАШ</a:t>
                      </a:r>
                      <a:r>
                        <a:rPr lang="ru-RU" sz="1600" b="1" i="0" u="none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" В ГОРОДСКОМ ОКРУГЕ "ГОРОД НАБЕРЕЖНЫЕ ЧЕЛНЫ"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МУНИЦИПАЛЬНОЕ КАЗЕННОЕ УЧРЕЖДЕНИЕ "ИСПОЛНИТЕЛЬНЫЙ КОМИТЕТ МУНИЦИПАЛЬНОГО ОБРАЗОВАНИЯ ГОРОД НАБЕРЕЖНЫЕ ЧЕЛНЫ РЕСПУБЛИКИ ТАТАРСТАН"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ГОСУДАРСТВЕННОЕ КАЗЕННОЕ УЧРЕЖДЕНИЕ "СОЦИАЛЬНЫЙ ПРИЮТ ДЛЯ ДЕТЕЙ И ПОДРОСТКОВ "КАМСКИЕ ЗОРИ" В МЕНДЕЛЕЕВСКОМ МУНИЦИПАЛЬНОМ РАЙОНЕ"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ИСПОЛНИТЕЛЬНЫЙ КОМИТЕТ МЕНДЕЛЕЕВСКОГО МУНИЦИПАЛЬНОГО РАЙОНА РЕСПУБЛИКИ ТАТАРСТАН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582032" y="6282729"/>
            <a:ext cx="2366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Замечание устранено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1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926" y="287955"/>
            <a:ext cx="8600886" cy="2795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Рекомендуемый график работы по НОК в 2017 году</a:t>
            </a:r>
            <a:endParaRPr lang="ru-RU" sz="2400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12653" y="1337424"/>
            <a:ext cx="8609121" cy="66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445111" y="1245463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1194" y="907401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20.03.2017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88905" y="1230355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77255" y="1246673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51793" y="1218730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7715" y="892542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15.04.2017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3901" y="881527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30.09.2017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11685" y="924873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30.10.2017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4744" y="2022951"/>
            <a:ext cx="777218" cy="74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ОМС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4744" y="3781994"/>
            <a:ext cx="777219" cy="778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prstClr val="black"/>
                </a:solidFill>
              </a:rPr>
              <a:t>ОС при ОМС</a:t>
            </a:r>
          </a:p>
        </p:txBody>
      </p:sp>
      <p:sp>
        <p:nvSpPr>
          <p:cNvPr id="19" name="Овал 18"/>
          <p:cNvSpPr/>
          <p:nvPr/>
        </p:nvSpPr>
        <p:spPr>
          <a:xfrm>
            <a:off x="13710" y="5211317"/>
            <a:ext cx="1016450" cy="604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prstClr val="black"/>
                </a:solidFill>
              </a:rPr>
              <a:t>Опера-тор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51038" y="1700079"/>
            <a:ext cx="1230422" cy="9430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НОК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сети «Интернет»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47774" y="5272130"/>
            <a:ext cx="1097159" cy="9430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Направле-ние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информа-ции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ОС при ОМС</a:t>
            </a:r>
            <a:endParaRPr lang="ru-RU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55847" y="1533968"/>
            <a:ext cx="1180957" cy="18224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Размеще-ние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решений ОМС по итогам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рассмотре-ния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результатов НОК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сети «Интернет»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3648" y="3356404"/>
            <a:ext cx="8752550" cy="4660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40670" y="5164709"/>
            <a:ext cx="8752550" cy="4660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336313" y="1575352"/>
            <a:ext cx="1407924" cy="16675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Выбор оператора. </a:t>
            </a:r>
          </a:p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Размещение перечня организаций, информации об операторе в сети «Интернет»</a:t>
            </a:r>
            <a:endParaRPr lang="ru-RU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45866" y="1556342"/>
            <a:ext cx="1251556" cy="1675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Согласова-ние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перечня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оценивае-мых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 с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минис-терствами</a:t>
            </a:r>
            <a:endParaRPr lang="ru-RU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45865" y="3487378"/>
            <a:ext cx="1251557" cy="165229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Утвержде-ние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перечня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оценивае-мых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 с учетом 100%-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охвата</a:t>
            </a:r>
            <a:endParaRPr lang="ru-RU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77380" y="899808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01.09.2017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166699" y="1251097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44933" y="3487378"/>
            <a:ext cx="1323053" cy="157877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 результатов НОК, </a:t>
            </a:r>
            <a:r>
              <a:rPr lang="ru-RU" sz="1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предложе-ний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улучшению качества услуг ОМС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665162" y="1469340"/>
            <a:ext cx="1258650" cy="1879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Утвержде-ние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плана мероприятий по итогам </a:t>
            </a:r>
            <a:r>
              <a:rPr lang="ru-RU" sz="11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рассмотре-ния</a:t>
            </a:r>
            <a:r>
              <a:rPr lang="ru-RU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результатов НОК, размещение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сети «Интернет»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34570" y="899809"/>
            <a:ext cx="12251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01.12.2017</a:t>
            </a:r>
            <a:endParaRPr lang="ru-RU" sz="1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387241" y="3611795"/>
            <a:ext cx="1306066" cy="1363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выборе оператора</a:t>
            </a:r>
          </a:p>
        </p:txBody>
      </p:sp>
      <p:sp>
        <p:nvSpPr>
          <p:cNvPr id="32" name="Овал 31"/>
          <p:cNvSpPr/>
          <p:nvPr/>
        </p:nvSpPr>
        <p:spPr>
          <a:xfrm>
            <a:off x="8126331" y="1202524"/>
            <a:ext cx="272987" cy="24968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1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905528" cy="578477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Президента РФ от 07.05.2012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№597 «О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мероприятиях по реализации государственной социальной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политики»;</a:t>
            </a:r>
          </a:p>
          <a:p>
            <a:pPr algn="just"/>
            <a:endPara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от 21.07.2014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№256-ФЗ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</a:t>
            </a:r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образования»;</a:t>
            </a:r>
          </a:p>
          <a:p>
            <a:pPr algn="just"/>
            <a:endPara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Clr>
                <a:srgbClr val="2DA2BF"/>
              </a:buClr>
            </a:pPr>
            <a:r>
              <a:rPr lang="ru-RU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Кабинета Министров Республики Татарстан от 24.10.2013 №793 «О формировании независимой системы оценки качества работы учреждений, оказывающих социальные услуги»;</a:t>
            </a:r>
          </a:p>
          <a:p>
            <a:pPr marL="109728" lvl="0" indent="0" algn="just">
              <a:buClr>
                <a:srgbClr val="2DA2BF"/>
              </a:buClr>
              <a:buNone/>
            </a:pPr>
            <a:endParaRPr lang="ru-RU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Clr>
                <a:srgbClr val="2DA2BF"/>
              </a:buClr>
            </a:pPr>
            <a:r>
              <a:rPr lang="ru-RU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Кабинета Министров Республики Татарстан  от </a:t>
            </a:r>
            <a:r>
              <a:rPr lang="ru-RU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10.09.201 №1985-р </a:t>
            </a:r>
            <a:r>
              <a:rPr lang="ru-RU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</a:t>
            </a:r>
            <a:r>
              <a:rPr lang="ru-RU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тверждении </a:t>
            </a:r>
            <a:r>
              <a:rPr lang="ru-RU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Плана мероприятий по организации проведения независимой оценки качества оказания услуг организациями в сфере культуры, социального обслуживания, охраны здоровья и образования в Республике Татарстан до 2018 </a:t>
            </a:r>
            <a:r>
              <a:rPr lang="ru-RU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года.</a:t>
            </a:r>
          </a:p>
          <a:p>
            <a:pPr marL="109728" indent="0" algn="just">
              <a:buNone/>
            </a:pP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01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124441-7223-41AE-B26F-B9DCBCC3DDF2}" type="slidenum">
              <a:rPr lang="ru-RU" altLang="ru-RU" smtClean="0">
                <a:solidFill>
                  <a:srgbClr val="000000"/>
                </a:solidFill>
                <a:latin typeface="Corbel" pitchFamily="34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86644" y="0"/>
            <a:ext cx="8147248" cy="5953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Нормативная база</a:t>
            </a:r>
            <a:endParaRPr lang="ru-RU" altLang="ru-RU" sz="2400" b="1" dirty="0" smtClean="0">
              <a:ln>
                <a:noFill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9122" y="606698"/>
            <a:ext cx="8496944" cy="5184575"/>
          </a:xfrm>
        </p:spPr>
        <p:txBody>
          <a:bodyPr>
            <a:noAutofit/>
          </a:bodyPr>
          <a:lstStyle/>
          <a:p>
            <a:pPr marL="109538" indent="431800" algn="just">
              <a:buNone/>
            </a:pPr>
            <a:r>
              <a:rPr lang="ru-RU" sz="2400" b="1" dirty="0" smtClean="0"/>
              <a:t>1. Рекомендовать решить технические вопросы доступа на Официальный сайт </a:t>
            </a:r>
            <a:r>
              <a:rPr lang="en-US" sz="2400" b="1" dirty="0" smtClean="0"/>
              <a:t>www.bus.gov.ru</a:t>
            </a:r>
            <a:r>
              <a:rPr lang="ru-RU" sz="2400" b="1" dirty="0" smtClean="0"/>
              <a:t> совместно с Управлением Федерального казначейства по Республике Татарстан.</a:t>
            </a:r>
          </a:p>
          <a:p>
            <a:pPr marL="109538" indent="431800" algn="just">
              <a:buNone/>
            </a:pPr>
            <a:r>
              <a:rPr lang="ru-RU" sz="2400" b="1" dirty="0" smtClean="0"/>
              <a:t>2. </a:t>
            </a:r>
            <a:r>
              <a:rPr lang="ru-RU" sz="2400" b="1" dirty="0">
                <a:solidFill>
                  <a:prstClr val="black"/>
                </a:solidFill>
              </a:rPr>
              <a:t>Рекомендовать руководителям </a:t>
            </a:r>
            <a:r>
              <a:rPr lang="ru-RU" sz="2400" b="1" dirty="0"/>
              <a:t>исполнительных </a:t>
            </a:r>
            <a:r>
              <a:rPr lang="ru-RU" sz="2400" b="1" dirty="0" smtClean="0"/>
              <a:t>комитетов </a:t>
            </a:r>
            <a:r>
              <a:rPr lang="ru-RU" sz="2400" b="1" dirty="0" smtClean="0">
                <a:solidFill>
                  <a:prstClr val="black"/>
                </a:solidFill>
              </a:rPr>
              <a:t>завершить размещение информации о реализации НОК в 2016, 2017 году в полном объеме в установленном порядке на </a:t>
            </a:r>
            <a:r>
              <a:rPr lang="ru-RU" sz="2400" b="1" dirty="0">
                <a:solidFill>
                  <a:prstClr val="black"/>
                </a:solidFill>
              </a:rPr>
              <a:t>Официальном сайте </a:t>
            </a:r>
            <a:r>
              <a:rPr lang="en-US" sz="2400" b="1" dirty="0">
                <a:solidFill>
                  <a:prstClr val="black"/>
                </a:solidFill>
              </a:rPr>
              <a:t>www.bus.gov.ru</a:t>
            </a:r>
            <a:r>
              <a:rPr lang="ru-RU" sz="2400" b="1" dirty="0">
                <a:solidFill>
                  <a:prstClr val="black"/>
                </a:solidFill>
              </a:rPr>
              <a:t> до </a:t>
            </a:r>
            <a:r>
              <a:rPr lang="ru-RU" sz="2400" b="1" dirty="0" smtClean="0">
                <a:solidFill>
                  <a:prstClr val="black"/>
                </a:solidFill>
              </a:rPr>
              <a:t>10 июня 2017 года.</a:t>
            </a:r>
          </a:p>
          <a:p>
            <a:pPr marL="109538" indent="431800" algn="just">
              <a:buNone/>
            </a:pPr>
            <a:r>
              <a:rPr lang="ru-RU" sz="2400" b="1" dirty="0" smtClean="0">
                <a:solidFill>
                  <a:prstClr val="black"/>
                </a:solidFill>
              </a:rPr>
              <a:t>3. Предложить общественным советам муниципальных образований уточнить </a:t>
            </a:r>
            <a:r>
              <a:rPr lang="ru-RU" sz="2400" b="1" dirty="0">
                <a:solidFill>
                  <a:prstClr val="black"/>
                </a:solidFill>
              </a:rPr>
              <a:t>перечень оцениваемых организаций с целью обеспечения 100-процентного охвата муниципальных организаций независимой оценкой в 2017 году</a:t>
            </a:r>
          </a:p>
          <a:p>
            <a:pPr marL="109538" indent="431800" algn="just">
              <a:buNone/>
            </a:pP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7672" y="116632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Рекомендации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44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0328" y="692014"/>
            <a:ext cx="8496944" cy="5630614"/>
          </a:xfrm>
        </p:spPr>
        <p:txBody>
          <a:bodyPr>
            <a:normAutofit/>
          </a:bodyPr>
          <a:lstStyle/>
          <a:p>
            <a:pPr marL="109538" indent="431800" algn="just">
              <a:buNone/>
            </a:pPr>
            <a:r>
              <a:rPr lang="ru-RU" sz="2400" b="1" dirty="0" smtClean="0"/>
              <a:t>4. Рекомендовать </a:t>
            </a:r>
            <a:r>
              <a:rPr lang="ru-RU" sz="2400" b="1" dirty="0" smtClean="0">
                <a:solidFill>
                  <a:prstClr val="black"/>
                </a:solidFill>
              </a:rPr>
              <a:t>руководителям исполнитель-</a:t>
            </a:r>
            <a:r>
              <a:rPr lang="ru-RU" sz="2400" b="1" dirty="0" err="1" smtClean="0">
                <a:solidFill>
                  <a:prstClr val="black"/>
                </a:solidFill>
              </a:rPr>
              <a:t>ных</a:t>
            </a:r>
            <a:r>
              <a:rPr lang="ru-RU" sz="2400" b="1" dirty="0" smtClean="0">
                <a:solidFill>
                  <a:prstClr val="black"/>
                </a:solidFill>
              </a:rPr>
              <a:t> комитетов муниципальных районов и городских округов</a:t>
            </a:r>
            <a:r>
              <a:rPr lang="en-US" sz="2400" b="1" dirty="0" smtClean="0">
                <a:solidFill>
                  <a:prstClr val="black"/>
                </a:solidFill>
              </a:rPr>
              <a:t>,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r>
              <a:rPr lang="ru-RU" sz="2400" b="1" dirty="0" smtClean="0"/>
              <a:t>общественным советам при ОМС при организации работ по осуществлению НОК на 2017 год учитывать требования к срокам выполнения работ,</a:t>
            </a:r>
            <a:r>
              <a:rPr lang="en-US" sz="2400" b="1" dirty="0" smtClean="0"/>
              <a:t> </a:t>
            </a:r>
            <a:r>
              <a:rPr lang="ru-RU" sz="2400" b="1" dirty="0" smtClean="0"/>
              <a:t>приведенных </a:t>
            </a:r>
            <a:r>
              <a:rPr lang="ru-RU" sz="2400" b="1" dirty="0"/>
              <a:t>в </a:t>
            </a:r>
            <a:r>
              <a:rPr lang="ru-RU" sz="2400" b="1" dirty="0" smtClean="0"/>
              <a:t>Графике </a:t>
            </a:r>
            <a:r>
              <a:rPr lang="ru-RU" sz="2400" b="1" dirty="0"/>
              <a:t>проведения работы в субъектах Российской </a:t>
            </a:r>
            <a:r>
              <a:rPr lang="ru-RU" sz="2400" b="1" dirty="0" smtClean="0"/>
              <a:t>Федерации по </a:t>
            </a:r>
            <a:r>
              <a:rPr lang="ru-RU" sz="2400" b="1" dirty="0"/>
              <a:t>проведению </a:t>
            </a:r>
            <a:r>
              <a:rPr lang="ru-RU" sz="2400" b="1" dirty="0" smtClean="0"/>
              <a:t>НОК в </a:t>
            </a:r>
            <a:r>
              <a:rPr lang="ru-RU" sz="2400" b="1" dirty="0"/>
              <a:t>2017 </a:t>
            </a:r>
            <a:r>
              <a:rPr lang="ru-RU" sz="2400" b="1" dirty="0" smtClean="0"/>
              <a:t>году, предложенным Министерством труда и социальной защиты Российской Федерации.</a:t>
            </a:r>
            <a:endParaRPr lang="en-US" sz="2400" b="1" dirty="0" smtClean="0"/>
          </a:p>
          <a:p>
            <a:pPr marL="109538" indent="431800" algn="just">
              <a:buNone/>
            </a:pPr>
            <a:r>
              <a:rPr lang="en-US" sz="2400" b="1" dirty="0" smtClean="0"/>
              <a:t>6</a:t>
            </a:r>
            <a:r>
              <a:rPr lang="ru-RU" sz="2400" b="1" dirty="0"/>
              <a:t>. Рекомендовать руководителям </a:t>
            </a:r>
            <a:r>
              <a:rPr lang="ru-RU" sz="2400" b="1" dirty="0" smtClean="0"/>
              <a:t>исполнитель-</a:t>
            </a:r>
            <a:r>
              <a:rPr lang="ru-RU" sz="2400" b="1" dirty="0" err="1" smtClean="0"/>
              <a:t>ных</a:t>
            </a:r>
            <a:r>
              <a:rPr lang="ru-RU" sz="2400" b="1" dirty="0" smtClean="0"/>
              <a:t> </a:t>
            </a:r>
            <a:r>
              <a:rPr lang="ru-RU" sz="2400" b="1" dirty="0"/>
              <a:t>комитетов муниципальных районов и городских </a:t>
            </a:r>
            <a:r>
              <a:rPr lang="ru-RU" sz="2400" b="1" dirty="0" smtClean="0"/>
              <a:t>округов обеспечить соблюдение рекомендуемых требований к составу и структуре общественных советов, к выбору организации-оператора.</a:t>
            </a:r>
            <a:endParaRPr lang="ru-RU" sz="2400" b="1" dirty="0"/>
          </a:p>
          <a:p>
            <a:pPr marL="109538" indent="431800" algn="just">
              <a:buNone/>
            </a:pP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7672" y="116632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Рекомендации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71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4942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0070C0"/>
                </a:solidFill>
                <a:effectLst/>
                <a:latin typeface="Calibri"/>
              </a:rPr>
              <a:t>Контакты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971818"/>
            <a:ext cx="8712968" cy="5616624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Calibri"/>
              </a:rPr>
              <a:t>Сайт ГБУ «ЦЭСИ РТ» </a:t>
            </a:r>
            <a:r>
              <a:rPr lang="en-US" dirty="0" smtClean="0">
                <a:solidFill>
                  <a:srgbClr val="0000CC"/>
                </a:solidFill>
                <a:latin typeface="Calibri"/>
              </a:rPr>
              <a:t>http://cesi.tatarstan.ru</a:t>
            </a:r>
            <a:r>
              <a:rPr lang="ru-RU" dirty="0" smtClean="0">
                <a:solidFill>
                  <a:srgbClr val="0000CC"/>
                </a:solidFill>
                <a:latin typeface="Calibri"/>
              </a:rPr>
              <a:t>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r>
              <a:rPr lang="ru-RU" sz="2800" b="1" dirty="0">
                <a:solidFill>
                  <a:sysClr val="windowText" lastClr="000000"/>
                </a:solidFill>
                <a:latin typeface="Calibri"/>
              </a:rPr>
              <a:t>(Оценка качества работы организаций, оказывающих социальные </a:t>
            </a:r>
            <a:r>
              <a:rPr lang="ru-RU" sz="2800" b="1" dirty="0" smtClean="0">
                <a:solidFill>
                  <a:sysClr val="windowText" lastClr="000000"/>
                </a:solidFill>
                <a:latin typeface="Calibri"/>
              </a:rPr>
              <a:t>услуги </a:t>
            </a:r>
            <a:r>
              <a:rPr lang="ru-RU" sz="2800" b="1" dirty="0">
                <a:solidFill>
                  <a:sysClr val="windowText" lastClr="000000"/>
                </a:solidFill>
                <a:latin typeface="Calibri"/>
              </a:rPr>
              <a:t>&gt; Независимая оценка качества оказания </a:t>
            </a:r>
            <a:r>
              <a:rPr lang="ru-RU" sz="2800" b="1" dirty="0" smtClean="0">
                <a:solidFill>
                  <a:sysClr val="windowText" lastClr="000000"/>
                </a:solidFill>
                <a:latin typeface="Calibri"/>
              </a:rPr>
              <a:t>услуг)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ysClr val="windowText" lastClr="000000"/>
                </a:solidFill>
                <a:latin typeface="Calibri"/>
              </a:rPr>
              <a:t>Отдел мониторинга бюджетной сферы ГБУ «ЦЭСИ РТ»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Calibri"/>
              </a:rPr>
              <a:t>Тел. (843) 273-43-06, факс (843) 273-29-01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Calibri"/>
              </a:rPr>
              <a:t>Электронная почта</a:t>
            </a:r>
            <a:r>
              <a:rPr lang="ru-RU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en-US" dirty="0">
                <a:solidFill>
                  <a:srgbClr val="0000CC"/>
                </a:solidFill>
                <a:latin typeface="Calibri"/>
              </a:rPr>
              <a:t>Landysh.Ziganshina@tatar.ru</a:t>
            </a:r>
            <a:r>
              <a:rPr lang="ru-RU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endParaRPr lang="ru-RU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7769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3068960"/>
            <a:ext cx="6192688" cy="5549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Благодарю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9138" y="1844824"/>
            <a:ext cx="7740650" cy="187151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ln>
                  <a:noFill/>
                </a:ln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i="1" cap="all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организация осуществления </a:t>
            </a:r>
            <a: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НЕЗАВИСИМОЙ </a:t>
            </a:r>
            <a:b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i="1" dirty="0" smtClean="0">
                <a:ln>
                  <a:noFill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ОЦЕНКИ КАЧЕСТВА </a:t>
            </a:r>
            <a:r>
              <a:rPr lang="ru-RU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оказания </a:t>
            </a:r>
            <a:r>
              <a:rPr lang="en-US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i="1" cap="all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социальных услуг муниципальными организациями</a:t>
            </a:r>
            <a:endParaRPr lang="ru-RU" sz="2200" i="1" cap="all" dirty="0" smtClean="0">
              <a:ln>
                <a:noFill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784976" cy="1152128"/>
          </a:xfrm>
        </p:spPr>
        <p:txBody>
          <a:bodyPr rtlCol="0">
            <a:noAutofit/>
          </a:bodyPr>
          <a:lstStyle/>
          <a:p>
            <a:pPr marL="63500" algn="ctr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US" sz="1600" b="1" dirty="0" smtClean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marL="63500" algn="ctr" eaLnBrk="1" fontAlgn="auto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ГБУ «Центр экономических и социальных исследований Республики Татарстан </a:t>
            </a:r>
            <a:endParaRPr lang="en-US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63500" algn="ctr" eaLnBrk="1" fontAlgn="auto" hangingPunct="1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 Кабинете Министров Республики Татарстан»</a:t>
            </a:r>
          </a:p>
          <a:p>
            <a:pPr marL="63500" algn="ctr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1988" name="Прямоугольник 3"/>
          <p:cNvSpPr>
            <a:spLocks noChangeArrowheads="1"/>
          </p:cNvSpPr>
          <p:nvPr/>
        </p:nvSpPr>
        <p:spPr bwMode="auto">
          <a:xfrm>
            <a:off x="3811370" y="6330950"/>
            <a:ext cx="1246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 dirty="0">
                <a:solidFill>
                  <a:prstClr val="black"/>
                </a:solidFill>
                <a:latin typeface="Calibri" pitchFamily="34" charset="0"/>
              </a:rPr>
              <a:t>Казань 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</a:rPr>
              <a:t>2017</a:t>
            </a:r>
            <a:endParaRPr lang="ru-RU" altLang="ru-RU" sz="16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9781" y="69269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поручений</a:t>
            </a:r>
          </a:p>
          <a:p>
            <a:pPr marL="0" indent="0" algn="ctr"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итогам совещания Президента Российской Федерации</a:t>
            </a:r>
          </a:p>
          <a:p>
            <a:pPr marL="0" indent="0" algn="ctr"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членами Правительства Российской Федерации</a:t>
            </a:r>
          </a:p>
          <a:p>
            <a:pPr marL="0" indent="0" algn="ctr"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января 2017 </a:t>
            </a:r>
            <a:r>
              <a:rPr lang="ru-RU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  <a:endParaRPr lang="ru-RU" sz="6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Руководителям высших органов исполнительной власти субъектов Российской Федерации обеспечить: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а) </a:t>
            </a:r>
            <a:r>
              <a:rPr lang="ru-RU" sz="6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охват 100% организаций 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социальной сферы независимой оценкой качества оказания услуг </a:t>
            </a:r>
            <a:r>
              <a:rPr lang="ru-RU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населению (НОК) </a:t>
            </a:r>
            <a:r>
              <a:rPr lang="ru-RU" sz="6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концу 2017 года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б) </a:t>
            </a:r>
            <a:r>
              <a:rPr lang="ru-RU" sz="6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соблюдение единых методологических подходов и требований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установленных законодательством Российской Федерации, при проведении </a:t>
            </a:r>
            <a:r>
              <a:rPr lang="ru-RU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НОК;</a:t>
            </a:r>
            <a:endParaRPr lang="ru-RU" sz="6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в) </a:t>
            </a:r>
            <a:r>
              <a:rPr lang="ru-RU" sz="6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принятие по результатам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6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независимой оценки качества </a:t>
            </a:r>
            <a:r>
              <a:rPr lang="ru-RU" sz="6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оказания услуг организациями социальной сферы решений, предусматривающих поощрение организаций, занимающих высшие места в региональных рейтингах, а также мер в отношении организаций, имеющих наихудшие показатели по результатам проведенной </a:t>
            </a:r>
            <a:r>
              <a:rPr lang="ru-RU" sz="6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оценки</a:t>
            </a:r>
            <a:endParaRPr lang="ru-RU" sz="6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41805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0070C0"/>
                </a:solidFill>
              </a:rPr>
              <a:t>Целевые показатели до конца 2017 года</a:t>
            </a:r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8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288" y="2276872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</a:rPr>
              <a:t>Размещение информации </a:t>
            </a:r>
            <a:br>
              <a:rPr lang="ru-RU" sz="3000" dirty="0" smtClean="0">
                <a:solidFill>
                  <a:srgbClr val="0070C0"/>
                </a:solidFill>
              </a:rPr>
            </a:br>
            <a:r>
              <a:rPr lang="ru-RU" sz="3000" dirty="0" smtClean="0">
                <a:solidFill>
                  <a:srgbClr val="0070C0"/>
                </a:solidFill>
              </a:rPr>
              <a:t>о реализации НОК за 2016 год </a:t>
            </a:r>
            <a:br>
              <a:rPr lang="ru-RU" sz="3000" dirty="0" smtClean="0">
                <a:solidFill>
                  <a:srgbClr val="0070C0"/>
                </a:solidFill>
              </a:rPr>
            </a:br>
            <a:r>
              <a:rPr lang="ru-RU" sz="3000" dirty="0" smtClean="0">
                <a:solidFill>
                  <a:srgbClr val="0070C0"/>
                </a:solidFill>
              </a:rPr>
              <a:t>на Официальном сайте </a:t>
            </a:r>
            <a:r>
              <a:rPr lang="en-US" sz="3000" dirty="0">
                <a:solidFill>
                  <a:srgbClr val="0070C0"/>
                </a:solidFill>
              </a:rPr>
              <a:t>www.bus.gov.ru</a:t>
            </a:r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3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7672" y="1196752"/>
            <a:ext cx="8229600" cy="79208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образования, у которых имеются технические проблемы с размещением информации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Размещение информации на Официальном сайте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74869"/>
              </p:ext>
            </p:extLst>
          </p:nvPr>
        </p:nvGraphicFramePr>
        <p:xfrm>
          <a:off x="2915816" y="2276872"/>
          <a:ext cx="3528392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Азнакаевский</a:t>
                      </a:r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Актанышский МР;</a:t>
                      </a:r>
                    </a:p>
                    <a:p>
                      <a:r>
                        <a:rPr lang="ru-RU" sz="24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Апастовский</a:t>
                      </a:r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Балтасинский МР;</a:t>
                      </a:r>
                    </a:p>
                    <a:p>
                      <a:r>
                        <a:rPr lang="ru-RU" sz="24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Елабужский</a:t>
                      </a:r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r>
                        <a:rPr lang="ru-RU" sz="24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Тукаевский</a:t>
                      </a:r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r>
                        <a:rPr lang="ru-RU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r>
                        <a:rPr lang="ru-RU" sz="2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Казань.</a:t>
                      </a:r>
                      <a:endParaRPr lang="ru-RU" sz="2400" b="1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01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667640"/>
              </p:ext>
            </p:extLst>
          </p:nvPr>
        </p:nvGraphicFramePr>
        <p:xfrm>
          <a:off x="323689" y="2492896"/>
          <a:ext cx="8496622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207"/>
                <a:gridCol w="2784095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</a:t>
                      </a:r>
                      <a:r>
                        <a:rPr lang="ru-RU" b="1" baseline="0" dirty="0" smtClean="0"/>
                        <a:t>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НОК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 плану на 2016, 2017 гг.), %</a:t>
                      </a:r>
                      <a:endParaRPr kumimoji="0" lang="ru-RU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НОК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(по факту </a:t>
                      </a:r>
                      <a:r>
                        <a:rPr kumimoji="0" lang="ru-RU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и плану 2017), %</a:t>
                      </a:r>
                      <a:endParaRPr kumimoji="0" lang="ru-RU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79,9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74,1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Культура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98,2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74,3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Охват муниципальных организаций независимой оценкой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0716" y="2010363"/>
            <a:ext cx="22653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состоянию на </a:t>
            </a:r>
            <a:r>
              <a:rPr lang="ru-RU" sz="11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26.05.2017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0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2269" y="123662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Охват муниципальных организаций независимой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оценкой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596" y="644897"/>
            <a:ext cx="86944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образования, в которых </a:t>
            </a:r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обеспечивается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100-процентный охват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виду деятельности «Образование»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08662"/>
              </p:ext>
            </p:extLst>
          </p:nvPr>
        </p:nvGraphicFramePr>
        <p:xfrm>
          <a:off x="1835696" y="1771936"/>
          <a:ext cx="6552728" cy="4636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364"/>
                <a:gridCol w="32763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Агрызский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Азнакаевский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Актанышский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Апастовский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Атнинский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Бавлинский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Балтасинский МР;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Верхнеуслонский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Елабужский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Зеленодольский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Кайбицкий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Кукморский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Лениногорский МР; </a:t>
                      </a:r>
                      <a:endParaRPr lang="ru-RU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Мамадышский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Менделеевский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Мензелинский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Муслюмовский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Нижнекамский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Пестречинский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Сармановский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Спасский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Тукаевский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Тюлячинский</a:t>
                      </a: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Черемшанский МР;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Набережные Челны;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Казань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2269" y="123662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</a:rPr>
              <a:t>Охват муниципальных организаций независимой </a:t>
            </a:r>
            <a:r>
              <a:rPr lang="ru-RU" sz="2000" dirty="0" smtClean="0">
                <a:solidFill>
                  <a:srgbClr val="0070C0"/>
                </a:solidFill>
              </a:rPr>
              <a:t>оценкой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433" y="775659"/>
            <a:ext cx="836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образования, в которых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обеспечивается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100-процентный охват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виду деятельности «Культура»</a:t>
            </a:r>
            <a:endParaRPr lang="ru-RU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29429"/>
              </p:ext>
            </p:extLst>
          </p:nvPr>
        </p:nvGraphicFramePr>
        <p:xfrm>
          <a:off x="251517" y="1844824"/>
          <a:ext cx="8761514" cy="2830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0757"/>
                <a:gridCol w="4380757"/>
              </a:tblGrid>
              <a:tr h="370840">
                <a:tc>
                  <a:txBody>
                    <a:bodyPr/>
                    <a:lstStyle/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Азнакаевский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Актанышский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Атнинский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Бавлинский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Балтасинский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Елабужский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Зеленодольский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Нижнекамский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Пестречинский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Спасский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Чистопольский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</a:p>
                    <a:p>
                      <a:pPr marL="0" indent="355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Казань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11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833520" cy="518457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 размещена </a:t>
            </a:r>
            <a:r>
              <a:rPr lang="ru-RU" sz="2400" b="1" dirty="0" smtClean="0"/>
              <a:t>ОМС следующих муниципальных образований:</a:t>
            </a:r>
          </a:p>
          <a:p>
            <a:pPr marL="109538" indent="698500">
              <a:buNone/>
            </a:pPr>
            <a:r>
              <a:rPr lang="ru-RU" b="1" dirty="0" err="1" smtClean="0">
                <a:solidFill>
                  <a:srgbClr val="0000FF"/>
                </a:solidFill>
              </a:rPr>
              <a:t>Агрызский</a:t>
            </a:r>
            <a:r>
              <a:rPr lang="ru-RU" b="1" dirty="0" smtClean="0">
                <a:solidFill>
                  <a:srgbClr val="0000FF"/>
                </a:solidFill>
              </a:rPr>
              <a:t> МР;</a:t>
            </a:r>
            <a:endParaRPr lang="ru-RU" b="1" dirty="0" smtClean="0">
              <a:solidFill>
                <a:srgbClr val="0000FF"/>
              </a:solidFill>
            </a:endParaRPr>
          </a:p>
          <a:p>
            <a:pPr marL="109538" indent="698500">
              <a:buNone/>
            </a:pPr>
            <a:r>
              <a:rPr lang="ru-RU" b="1" dirty="0" err="1" smtClean="0">
                <a:solidFill>
                  <a:srgbClr val="0000FF"/>
                </a:solidFill>
              </a:rPr>
              <a:t>Аксубаевский</a:t>
            </a:r>
            <a:r>
              <a:rPr lang="ru-RU" b="1" dirty="0" smtClean="0">
                <a:solidFill>
                  <a:srgbClr val="0000FF"/>
                </a:solidFill>
              </a:rPr>
              <a:t> МР;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109538" indent="698500">
              <a:buNone/>
            </a:pPr>
            <a:r>
              <a:rPr lang="ru-RU" b="1" dirty="0" err="1" smtClean="0"/>
              <a:t>Актанышский</a:t>
            </a:r>
            <a:r>
              <a:rPr lang="ru-RU" b="1" dirty="0" smtClean="0"/>
              <a:t> МР;</a:t>
            </a:r>
            <a:endParaRPr lang="ru-RU" b="1" dirty="0"/>
          </a:p>
          <a:p>
            <a:pPr marL="109538" indent="698500">
              <a:buNone/>
            </a:pPr>
            <a:r>
              <a:rPr lang="ru-RU" b="1" dirty="0" err="1" smtClean="0"/>
              <a:t>Алькеевский</a:t>
            </a:r>
            <a:r>
              <a:rPr lang="ru-RU" b="1" dirty="0" smtClean="0"/>
              <a:t> МР;</a:t>
            </a:r>
            <a:endParaRPr lang="ru-RU" b="1" dirty="0"/>
          </a:p>
          <a:p>
            <a:pPr marL="109538" indent="698500">
              <a:buNone/>
            </a:pPr>
            <a:r>
              <a:rPr lang="ru-RU" b="1" dirty="0" smtClean="0"/>
              <a:t>Бавлинский МР;</a:t>
            </a:r>
            <a:endParaRPr lang="ru-RU" b="1" dirty="0"/>
          </a:p>
          <a:p>
            <a:pPr marL="109538" indent="698500">
              <a:buNone/>
            </a:pPr>
            <a:r>
              <a:rPr lang="ru-RU" b="1" dirty="0" smtClean="0"/>
              <a:t>Кукморский МР;</a:t>
            </a:r>
            <a:endParaRPr lang="ru-RU" b="1" dirty="0"/>
          </a:p>
          <a:p>
            <a:pPr marL="109538" indent="698500">
              <a:buNone/>
            </a:pPr>
            <a:r>
              <a:rPr lang="ru-RU" b="1" dirty="0" smtClean="0"/>
              <a:t>Лениногорский МР;</a:t>
            </a:r>
            <a:endParaRPr lang="ru-RU" b="1" dirty="0"/>
          </a:p>
          <a:p>
            <a:pPr marL="109538" indent="698500">
              <a:buNone/>
            </a:pPr>
            <a:r>
              <a:rPr lang="ru-RU" b="1" dirty="0" err="1" smtClean="0"/>
              <a:t>Пестречинский</a:t>
            </a:r>
            <a:r>
              <a:rPr lang="ru-RU" b="1" dirty="0" smtClean="0"/>
              <a:t> МР;</a:t>
            </a:r>
          </a:p>
          <a:p>
            <a:pPr marL="109538" indent="69850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Рыбно-</a:t>
            </a:r>
            <a:r>
              <a:rPr lang="ru-RU" b="1" dirty="0" err="1" smtClean="0">
                <a:solidFill>
                  <a:srgbClr val="0000FF"/>
                </a:solidFill>
              </a:rPr>
              <a:t>Слободский</a:t>
            </a:r>
            <a:r>
              <a:rPr lang="ru-RU" b="1" dirty="0" smtClean="0">
                <a:solidFill>
                  <a:srgbClr val="0000FF"/>
                </a:solidFill>
              </a:rPr>
              <a:t> МР;</a:t>
            </a:r>
            <a:endParaRPr lang="ru-RU" b="1" dirty="0">
              <a:solidFill>
                <a:srgbClr val="0000FF"/>
              </a:solidFill>
            </a:endParaRPr>
          </a:p>
          <a:p>
            <a:pPr marL="109538" indent="698500">
              <a:buNone/>
            </a:pPr>
            <a:r>
              <a:rPr lang="ru-RU" b="1" dirty="0" err="1" smtClean="0"/>
              <a:t>Тетюшский</a:t>
            </a:r>
            <a:r>
              <a:rPr lang="ru-RU" b="1" dirty="0" smtClean="0"/>
              <a:t> МР.</a:t>
            </a:r>
            <a:endParaRPr lang="ru-RU" b="1" dirty="0"/>
          </a:p>
          <a:p>
            <a:pPr marL="109728" indent="0">
              <a:buNone/>
            </a:pP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2549-9A2A-4D80-B494-1F41B646B16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332" y="116632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Информация об организации-операторе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за 2016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6325660"/>
            <a:ext cx="360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*Информация ранее была размещена</a:t>
            </a:r>
            <a:endParaRPr lang="ru-RU" sz="16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96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15583</TotalTime>
  <Words>1695</Words>
  <Application>Microsoft Office PowerPoint</Application>
  <PresentationFormat>Экран (4:3)</PresentationFormat>
  <Paragraphs>326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5" baseType="lpstr">
      <vt:lpstr>Arial</vt:lpstr>
      <vt:lpstr>Calibri</vt:lpstr>
      <vt:lpstr>Corbel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1_Открытая</vt:lpstr>
      <vt:lpstr>  организация осуществления НЕЗАВИСИМОЙ  ОЦЕНКИ КАЧЕСТВА оказания  социальных услуг муниципальными организациями</vt:lpstr>
      <vt:lpstr>Нормативная база</vt:lpstr>
      <vt:lpstr>Целевые показатели до конца 2017 года</vt:lpstr>
      <vt:lpstr>Размещение информации  о реализации НОК за 2016 год  на Официальном сайте www.bus.gov.ru</vt:lpstr>
      <vt:lpstr>Размещение информации на Официальном сайте</vt:lpstr>
      <vt:lpstr>Охват муниципальных организаций независимой оценкой</vt:lpstr>
      <vt:lpstr>Охват муниципальных организаций независимой оценкой</vt:lpstr>
      <vt:lpstr>Охват муниципальных организаций независимой оценкой</vt:lpstr>
      <vt:lpstr>Информация об организации-операторе  за 2016 год</vt:lpstr>
      <vt:lpstr>Информация об организации-операторе  за 2017 год</vt:lpstr>
      <vt:lpstr>Информация о результатах оценки за 2016 год</vt:lpstr>
      <vt:lpstr>Информация о результатах рассмотрения итогов за 2016 год</vt:lpstr>
      <vt:lpstr>Информация об оцениваемых организациях в 2017 году</vt:lpstr>
      <vt:lpstr>ОМС с наиболее высокой активностью работы</vt:lpstr>
      <vt:lpstr>Недостатки, выявленные  Общероссийским народным фронтом</vt:lpstr>
      <vt:lpstr>Вид деятельности «Культура»</vt:lpstr>
      <vt:lpstr>Вид деятельности «Образование»</vt:lpstr>
      <vt:lpstr>Вид деятельности  «Социальное обслуживание»</vt:lpstr>
      <vt:lpstr>Рекомендуемый график работы по НОК в 2017 году</vt:lpstr>
      <vt:lpstr>Рекомендации</vt:lpstr>
      <vt:lpstr>Рекомендации</vt:lpstr>
      <vt:lpstr>Контакты</vt:lpstr>
      <vt:lpstr>Презентация PowerPoint</vt:lpstr>
      <vt:lpstr>  организация осуществления НЕЗАВИСИМОЙ  ОЦЕНКИ КАЧЕСТВА оказания  социальных услуг муниципальными организациями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независимой системы оценки качества работы организаций, оказывающих социальные услуги, включая определение критериев эффективности работы таких организаций и введение публичных рейтингов их деятельности</dc:title>
  <dc:creator>user</dc:creator>
  <cp:lastModifiedBy>Зиганшина Ландыш Азатовна</cp:lastModifiedBy>
  <cp:revision>830</cp:revision>
  <cp:lastPrinted>2017-03-15T08:18:16Z</cp:lastPrinted>
  <dcterms:created xsi:type="dcterms:W3CDTF">2012-09-21T12:59:25Z</dcterms:created>
  <dcterms:modified xsi:type="dcterms:W3CDTF">2017-05-29T07:26:49Z</dcterms:modified>
</cp:coreProperties>
</file>