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4" r:id="rId4"/>
    <p:sldId id="277" r:id="rId5"/>
    <p:sldId id="260" r:id="rId6"/>
    <p:sldId id="278" r:id="rId7"/>
    <p:sldId id="279" r:id="rId8"/>
    <p:sldId id="286" r:id="rId9"/>
    <p:sldId id="276" r:id="rId10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F2987"/>
    <a:srgbClr val="FFE285"/>
    <a:srgbClr val="0C4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16" y="-11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6E421-1766-BF42-B41A-0D254C3B3DCB}" type="datetimeFigureOut">
              <a:rPr lang="ru-RU" smtClean="0"/>
              <a:pPr/>
              <a:t>14.05.15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ECF9C-9B38-2943-9E5A-CF2D5F985C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7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ECF9C-9B38-2943-9E5A-CF2D5F985C0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0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ECF9C-9B38-2943-9E5A-CF2D5F985C0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0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ECF9C-9B38-2943-9E5A-CF2D5F985C0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0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ECF9C-9B38-2943-9E5A-CF2D5F985C0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0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EA0-4F62-43F5-8DEA-97F8C67488FC}" type="datetimeFigureOut">
              <a:rPr lang="ru-RU" smtClean="0"/>
              <a:pPr/>
              <a:t>14.05.15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420C-7F7A-4AFF-9279-25CA2AB30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EA0-4F62-43F5-8DEA-97F8C67488FC}" type="datetimeFigureOut">
              <a:rPr lang="ru-RU" smtClean="0"/>
              <a:pPr/>
              <a:t>14.05.15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420C-7F7A-4AFF-9279-25CA2AB30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EA0-4F62-43F5-8DEA-97F8C67488FC}" type="datetimeFigureOut">
              <a:rPr lang="ru-RU" smtClean="0"/>
              <a:pPr/>
              <a:t>14.05.15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420C-7F7A-4AFF-9279-25CA2AB30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EA0-4F62-43F5-8DEA-97F8C67488FC}" type="datetimeFigureOut">
              <a:rPr lang="ru-RU" smtClean="0"/>
              <a:pPr/>
              <a:t>14.05.15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420C-7F7A-4AFF-9279-25CA2AB30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EA0-4F62-43F5-8DEA-97F8C67488FC}" type="datetimeFigureOut">
              <a:rPr lang="ru-RU" smtClean="0"/>
              <a:pPr/>
              <a:t>14.05.15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420C-7F7A-4AFF-9279-25CA2AB30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EA0-4F62-43F5-8DEA-97F8C67488FC}" type="datetimeFigureOut">
              <a:rPr lang="ru-RU" smtClean="0"/>
              <a:pPr/>
              <a:t>14.05.15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420C-7F7A-4AFF-9279-25CA2AB30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EA0-4F62-43F5-8DEA-97F8C67488FC}" type="datetimeFigureOut">
              <a:rPr lang="ru-RU" smtClean="0"/>
              <a:pPr/>
              <a:t>14.05.15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420C-7F7A-4AFF-9279-25CA2AB30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EA0-4F62-43F5-8DEA-97F8C67488FC}" type="datetimeFigureOut">
              <a:rPr lang="ru-RU" smtClean="0"/>
              <a:pPr/>
              <a:t>14.05.15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420C-7F7A-4AFF-9279-25CA2AB30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EA0-4F62-43F5-8DEA-97F8C67488FC}" type="datetimeFigureOut">
              <a:rPr lang="ru-RU" smtClean="0"/>
              <a:pPr/>
              <a:t>14.05.15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420C-7F7A-4AFF-9279-25CA2AB30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EA0-4F62-43F5-8DEA-97F8C67488FC}" type="datetimeFigureOut">
              <a:rPr lang="ru-RU" smtClean="0"/>
              <a:pPr/>
              <a:t>14.05.15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420C-7F7A-4AFF-9279-25CA2AB30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EA0-4F62-43F5-8DEA-97F8C67488FC}" type="datetimeFigureOut">
              <a:rPr lang="ru-RU" smtClean="0"/>
              <a:pPr/>
              <a:t>14.05.15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420C-7F7A-4AFF-9279-25CA2AB30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5DEA0-4F62-43F5-8DEA-97F8C67488FC}" type="datetimeFigureOut">
              <a:rPr lang="ru-RU" smtClean="0"/>
              <a:pPr/>
              <a:t>14.05.15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C420C-7F7A-4AFF-9279-25CA2AB30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cc15.ru" TargetMode="External"/><Relationship Id="rId4" Type="http://schemas.openxmlformats.org/officeDocument/2006/relationships/hyperlink" Target="http://rcc16.r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" y="0"/>
            <a:ext cx="10693003" cy="75612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4" y="2951948"/>
            <a:ext cx="9369232" cy="1620771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5F2987"/>
                </a:solidFill>
                <a:latin typeface="AGBengalyC"/>
                <a:cs typeface="AGBengalyC"/>
              </a:rPr>
              <a:t>Самообследование</a:t>
            </a:r>
            <a:r>
              <a:rPr lang="ru-RU" sz="3600" dirty="0" smtClean="0">
                <a:solidFill>
                  <a:srgbClr val="5F2987"/>
                </a:solidFill>
                <a:latin typeface="AGBengalyC"/>
                <a:cs typeface="AGBengalyC"/>
              </a:rPr>
              <a:t> как форма оценки эффективности деятельности СО НКО</a:t>
            </a:r>
            <a:endParaRPr lang="ru-RU" sz="3200" dirty="0">
              <a:solidFill>
                <a:srgbClr val="5F2987"/>
              </a:solidFill>
              <a:latin typeface="AGBengalyC"/>
              <a:cs typeface="AGBengalyC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6168759"/>
            <a:ext cx="7485380" cy="8522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GBengalyC"/>
                <a:cs typeface="AGBengalyC"/>
              </a:rPr>
              <a:t>г. Набережные Челны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GBengalyC"/>
                <a:cs typeface="AGBengalyC"/>
              </a:rPr>
              <a:t>2015 г.</a:t>
            </a:r>
            <a:endParaRPr lang="ru-RU" sz="2000" b="1" dirty="0">
              <a:solidFill>
                <a:srgbClr val="7030A0"/>
              </a:solidFill>
              <a:latin typeface="AGBengalyC"/>
              <a:cs typeface="AGBengaly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399" cy="7561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540270"/>
            <a:ext cx="9624060" cy="79208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5F2987"/>
                </a:solidFill>
                <a:latin typeface="AGBengalyC"/>
                <a:cs typeface="AGBengalyC"/>
              </a:rPr>
              <a:t>Основные сведения</a:t>
            </a:r>
            <a:endParaRPr lang="ru-RU" sz="3200" dirty="0">
              <a:solidFill>
                <a:srgbClr val="5F2987"/>
              </a:solidFill>
              <a:latin typeface="AGBengalyC"/>
              <a:cs typeface="AGBengalyC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8188" y="2196455"/>
            <a:ext cx="9089390" cy="100811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GBengalyC"/>
                <a:cs typeface="AGBengalyC"/>
              </a:rPr>
              <a:t>Исследование проходит в рамках реализации проекта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GBengalyC"/>
                <a:cs typeface="AGBengalyC"/>
              </a:rPr>
              <a:t>«Технология оценки эффективности деятельности НКО»,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GBengalyC"/>
                <a:cs typeface="AGBengalyC"/>
              </a:rPr>
              <a:t>благодаря </a:t>
            </a:r>
            <a:r>
              <a:rPr lang="ru-RU" sz="2000" b="1" dirty="0" err="1" smtClean="0">
                <a:latin typeface="AGBengalyC"/>
                <a:cs typeface="AGBengalyC"/>
              </a:rPr>
              <a:t>грантовой</a:t>
            </a:r>
            <a:r>
              <a:rPr lang="ru-RU" sz="2000" b="1" dirty="0" smtClean="0">
                <a:latin typeface="AGBengalyC"/>
                <a:cs typeface="AGBengalyC"/>
              </a:rPr>
              <a:t> поддержке</a:t>
            </a:r>
            <a:endParaRPr lang="ru-RU" sz="2000" b="1" dirty="0">
              <a:latin typeface="AGBengalyC"/>
              <a:cs typeface="AGBengalyC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AGBengalyC"/>
                <a:cs typeface="AGBengalyC"/>
              </a:rPr>
              <a:t>Кабинета </a:t>
            </a:r>
            <a:r>
              <a:rPr lang="ru-RU" sz="2000" b="1" dirty="0" smtClean="0">
                <a:latin typeface="AGBengalyC"/>
                <a:cs typeface="AGBengalyC"/>
              </a:rPr>
              <a:t>Министров </a:t>
            </a:r>
            <a:r>
              <a:rPr lang="ru-RU" sz="2000" b="1" dirty="0">
                <a:latin typeface="AGBengalyC"/>
                <a:cs typeface="AGBengalyC"/>
              </a:rPr>
              <a:t>Республики Татарстан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GBengalyC"/>
              </a:rPr>
              <a:t>.</a:t>
            </a:r>
            <a:endParaRPr lang="ru-RU" sz="2000" b="1" dirty="0" smtClean="0">
              <a:latin typeface="AGBengalyC"/>
              <a:cs typeface="AGBengalyC"/>
            </a:endParaRPr>
          </a:p>
          <a:p>
            <a:pPr algn="ctr">
              <a:lnSpc>
                <a:spcPct val="150000"/>
              </a:lnSpc>
              <a:buSzPct val="93000"/>
              <a:buFont typeface="Wingdings" pitchFamily="2" charset="2"/>
              <a:buChar char="v"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GBengalyC"/>
              <a:ea typeface="+mj-ea"/>
              <a:cs typeface="AGBengalyC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30997" y="6372919"/>
            <a:ext cx="944295" cy="100811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Arno Pro" pitchFamily="18" charset="0"/>
                <a:ea typeface="+mj-ea"/>
                <a:cs typeface="Arial" pitchFamily="34" charset="0"/>
              </a:rPr>
              <a:t>2</a:t>
            </a:r>
          </a:p>
        </p:txBody>
      </p:sp>
      <p:pic>
        <p:nvPicPr>
          <p:cNvPr id="1026" name="Picture 2" descr="D:\work\RCC\фото\k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452" y="3564607"/>
            <a:ext cx="4536504" cy="3404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511"/>
            <a:ext cx="10693399" cy="7561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24" y="540270"/>
            <a:ext cx="10297144" cy="79208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5F2987"/>
                </a:solidFill>
                <a:latin typeface="AGBengalyC"/>
                <a:cs typeface="AGBengalyC"/>
              </a:rPr>
              <a:t>Партнеры проекта</a:t>
            </a:r>
            <a:endParaRPr lang="ru-RU" sz="2800" dirty="0">
              <a:solidFill>
                <a:srgbClr val="5F2987"/>
              </a:solidFill>
              <a:latin typeface="AGBengalyC"/>
              <a:cs typeface="AGBengalyC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30997" y="6372919"/>
            <a:ext cx="944295" cy="100811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Arno Pro" pitchFamily="18" charset="0"/>
                <a:ea typeface="+mj-ea"/>
                <a:cs typeface="Arial" pitchFamily="34" charset="0"/>
              </a:rPr>
              <a:t>3</a:t>
            </a:r>
          </a:p>
        </p:txBody>
      </p:sp>
      <p:pic>
        <p:nvPicPr>
          <p:cNvPr id="11" name="Рисунок 10" descr="герб р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148" y="2052439"/>
            <a:ext cx="864096" cy="86409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54212" y="2916535"/>
            <a:ext cx="1872208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C440F"/>
                </a:solidFill>
                <a:latin typeface="AGBengalyC"/>
                <a:cs typeface="Microsoft Sans Serif" pitchFamily="34" charset="0"/>
              </a:rPr>
              <a:t>Общественная</a:t>
            </a:r>
          </a:p>
          <a:p>
            <a:pPr algn="ctr"/>
            <a:r>
              <a:rPr lang="ru-RU" sz="1600" b="1" dirty="0" smtClean="0">
                <a:solidFill>
                  <a:srgbClr val="0C440F"/>
                </a:solidFill>
                <a:latin typeface="AGBengalyC"/>
                <a:cs typeface="Microsoft Sans Serif" pitchFamily="34" charset="0"/>
              </a:rPr>
              <a:t>Палата  РТ</a:t>
            </a:r>
          </a:p>
        </p:txBody>
      </p:sp>
      <p:pic>
        <p:nvPicPr>
          <p:cNvPr id="13" name="Рисунок 12" descr="нко центр лог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8876" y="2268463"/>
            <a:ext cx="1606296" cy="1609344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506940" y="3996655"/>
            <a:ext cx="2664296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5F2987"/>
                </a:solidFill>
                <a:latin typeface="AGBengalyC"/>
              </a:rPr>
              <a:t>«Региональный Центр консалтинга НКО»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AGBengalyC"/>
              <a:ea typeface="+mj-ea"/>
              <a:cs typeface="Arial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970436" y="1548383"/>
            <a:ext cx="4176464" cy="1080120"/>
          </a:xfrm>
          <a:prstGeom prst="rightArrow">
            <a:avLst>
              <a:gd name="adj1" fmla="val 67857"/>
              <a:gd name="adj2" fmla="val 48760"/>
            </a:avLst>
          </a:prstGeom>
          <a:solidFill>
            <a:srgbClr val="FFC000"/>
          </a:solidFill>
          <a:ln>
            <a:solidFill>
              <a:srgbClr val="5F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70436" y="1404367"/>
            <a:ext cx="3960440" cy="1440160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2200" b="1" dirty="0" err="1" smtClean="0">
                <a:latin typeface="Arno Pro" pitchFamily="18" charset="0"/>
              </a:rPr>
              <a:t>Грантовая</a:t>
            </a:r>
            <a:r>
              <a:rPr lang="ru-RU" sz="2200" b="1" dirty="0" smtClean="0">
                <a:latin typeface="Arno Pro" pitchFamily="18" charset="0"/>
              </a:rPr>
              <a:t> поддержка</a:t>
            </a:r>
            <a:endParaRPr lang="ru-RU" sz="900" b="1" dirty="0" smtClean="0">
              <a:latin typeface="Arno Pro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970436" y="2700511"/>
            <a:ext cx="4176464" cy="1152128"/>
          </a:xfrm>
          <a:prstGeom prst="rightArrow">
            <a:avLst>
              <a:gd name="adj1" fmla="val 67857"/>
              <a:gd name="adj2" fmla="val 48760"/>
            </a:avLst>
          </a:prstGeom>
          <a:solidFill>
            <a:srgbClr val="FFC000"/>
          </a:solidFill>
          <a:ln>
            <a:solidFill>
              <a:srgbClr val="5F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754412" y="2916535"/>
            <a:ext cx="4248472" cy="64807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2000" b="1" dirty="0">
                <a:latin typeface="Arno Pro" pitchFamily="18" charset="0"/>
              </a:rPr>
              <a:t>Экспертная </a:t>
            </a:r>
            <a:r>
              <a:rPr lang="ru-RU" sz="2000" b="1" dirty="0" smtClean="0">
                <a:latin typeface="Arno Pro" pitchFamily="18" charset="0"/>
              </a:rPr>
              <a:t>поддержка</a:t>
            </a:r>
            <a:endParaRPr lang="ru-RU" sz="800" b="1" dirty="0">
              <a:latin typeface="Arno Pro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970436" y="3924647"/>
            <a:ext cx="4104456" cy="1008112"/>
          </a:xfrm>
          <a:prstGeom prst="rightArrow">
            <a:avLst>
              <a:gd name="adj1" fmla="val 67857"/>
              <a:gd name="adj2" fmla="val 48760"/>
            </a:avLst>
          </a:prstGeom>
          <a:solidFill>
            <a:srgbClr val="FFC000"/>
          </a:solidFill>
          <a:ln>
            <a:solidFill>
              <a:srgbClr val="5F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Arno Pro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no Pro" pitchFamily="18" charset="0"/>
              </a:rPr>
              <a:t>Информационно</a:t>
            </a:r>
            <a:r>
              <a:rPr lang="ru-RU" sz="1600" b="1" dirty="0">
                <a:solidFill>
                  <a:schemeClr val="tx1"/>
                </a:solidFill>
                <a:latin typeface="Arno Pro" pitchFamily="18" charset="0"/>
              </a:rPr>
              <a:t>-методическая,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no Pro" pitchFamily="18" charset="0"/>
              </a:rPr>
              <a:t>консультационная поддержка</a:t>
            </a:r>
          </a:p>
          <a:p>
            <a:pPr algn="ctr"/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970436" y="4140671"/>
            <a:ext cx="4248472" cy="576064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endParaRPr lang="ru-RU" sz="900" b="1" dirty="0" smtClean="0">
              <a:latin typeface="Arno Pro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3834532" y="5004767"/>
            <a:ext cx="4104456" cy="1008112"/>
          </a:xfrm>
          <a:prstGeom prst="rightArrow">
            <a:avLst>
              <a:gd name="adj1" fmla="val 67857"/>
              <a:gd name="adj2" fmla="val 48760"/>
            </a:avLst>
          </a:prstGeom>
          <a:solidFill>
            <a:srgbClr val="5F298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978548" y="5220791"/>
            <a:ext cx="4032448" cy="64807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no Pro" pitchFamily="18" charset="0"/>
              </a:rPr>
              <a:t>Инфраструктурная поддержка СО НКО</a:t>
            </a:r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3834532" y="6084887"/>
            <a:ext cx="4104456" cy="1008112"/>
          </a:xfrm>
          <a:prstGeom prst="rightArrow">
            <a:avLst>
              <a:gd name="adj1" fmla="val 67857"/>
              <a:gd name="adj2" fmla="val 48760"/>
            </a:avLst>
          </a:prstGeom>
          <a:solidFill>
            <a:srgbClr val="5F298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050556" y="6228903"/>
            <a:ext cx="3960439" cy="64807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no Pro" pitchFamily="18" charset="0"/>
              </a:rPr>
              <a:t>Координация и развитие сетевых социальных проектов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522164" y="3996655"/>
            <a:ext cx="2088232" cy="86409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C440F"/>
                </a:solidFill>
                <a:latin typeface="AGBengalyC"/>
                <a:cs typeface="Microsoft Sans Serif" pitchFamily="34" charset="0"/>
              </a:rPr>
              <a:t>АНО «Поволжская семейная академия «УМАЙ»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170236" y="1836415"/>
            <a:ext cx="1440160" cy="576064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C440F"/>
                </a:solidFill>
                <a:latin typeface="AGBengalyC"/>
                <a:cs typeface="Microsoft Sans Serif" pitchFamily="34" charset="0"/>
              </a:rPr>
              <a:t>КМ РТ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22164" y="5652839"/>
            <a:ext cx="2736304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660066"/>
                </a:solidFill>
                <a:latin typeface="AGBengalyC"/>
                <a:cs typeface="Microsoft Sans Serif" pitchFamily="34" charset="0"/>
              </a:rPr>
              <a:t>Сообщество СО НКО </a:t>
            </a:r>
          </a:p>
          <a:p>
            <a:pPr algn="ctr"/>
            <a:r>
              <a:rPr lang="ru-RU" sz="1600" b="1" dirty="0" smtClean="0">
                <a:solidFill>
                  <a:srgbClr val="660066"/>
                </a:solidFill>
                <a:latin typeface="AGBengalyC"/>
                <a:cs typeface="Microsoft Sans Serif" pitchFamily="34" charset="0"/>
              </a:rPr>
              <a:t>г. Набережные Челны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399" cy="7561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16" y="612279"/>
            <a:ext cx="10009112" cy="950733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660066"/>
                </a:solidFill>
                <a:latin typeface="AGBengalyC"/>
                <a:cs typeface="AGBengalyC"/>
              </a:rPr>
              <a:t>Структура </a:t>
            </a:r>
            <a:r>
              <a:rPr lang="ru-RU" sz="2600" b="1" dirty="0" smtClean="0">
                <a:solidFill>
                  <a:srgbClr val="660066"/>
                </a:solidFill>
                <a:latin typeface="AGBengalyC"/>
                <a:cs typeface="AGBengalyC"/>
              </a:rPr>
              <a:t>технологии </a:t>
            </a:r>
            <a:r>
              <a:rPr lang="ru-RU" sz="2600" b="1" dirty="0">
                <a:solidFill>
                  <a:srgbClr val="660066"/>
                </a:solidFill>
                <a:latin typeface="AGBengalyC"/>
                <a:cs typeface="AGBengalyC"/>
              </a:rPr>
              <a:t>оценки эффективности деятельности  НКО</a:t>
            </a:r>
            <a:endParaRPr lang="ru-RU" sz="2600" dirty="0">
              <a:solidFill>
                <a:srgbClr val="660066"/>
              </a:solidFill>
              <a:latin typeface="AGBengalyC"/>
              <a:cs typeface="AGBengalyC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30997" y="6372919"/>
            <a:ext cx="944295" cy="100811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>
                <a:solidFill>
                  <a:srgbClr val="5F2987"/>
                </a:solidFill>
                <a:latin typeface="Arno Pro" pitchFamily="18" charset="0"/>
                <a:ea typeface="+mj-ea"/>
                <a:cs typeface="Arial" pitchFamily="34" charset="0"/>
              </a:rPr>
              <a:t>4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Arno Pro" pitchFamily="18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8188" y="2772519"/>
            <a:ext cx="3600400" cy="1944216"/>
          </a:xfrm>
          <a:prstGeom prst="rect">
            <a:avLst/>
          </a:prstGeom>
          <a:solidFill>
            <a:srgbClr val="5F2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10196" y="2772519"/>
            <a:ext cx="3312368" cy="194421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no Pro" pitchFamily="18" charset="0"/>
              </a:rPr>
              <a:t>Проект «Технология оценки эффективности деятельности  НКО»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34732" y="1908423"/>
            <a:ext cx="4248472" cy="1008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78748" y="2052439"/>
            <a:ext cx="4032448" cy="720079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5F2987"/>
                </a:solidFill>
                <a:latin typeface="Arno Pro" pitchFamily="18" charset="0"/>
              </a:rPr>
              <a:t>Разработка модели эффективной некоммерческой организации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34732" y="3060551"/>
            <a:ext cx="4248472" cy="11521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706740" y="3276575"/>
            <a:ext cx="4032448" cy="720079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5F2987"/>
                </a:solidFill>
                <a:latin typeface="Arno Pro" pitchFamily="18" charset="0"/>
              </a:rPr>
              <a:t>Апробация модели </a:t>
            </a:r>
          </a:p>
          <a:p>
            <a:pPr algn="ctr"/>
            <a:r>
              <a:rPr lang="ru-RU" sz="1600" b="1" dirty="0" smtClean="0">
                <a:solidFill>
                  <a:srgbClr val="5F2987"/>
                </a:solidFill>
                <a:latin typeface="Arno Pro" pitchFamily="18" charset="0"/>
              </a:rPr>
              <a:t>на фокус-группе, разработка цикла консультационно-образовательных встреч для СО НКО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34732" y="4356695"/>
            <a:ext cx="4248472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50756" y="4500711"/>
            <a:ext cx="4032448" cy="100811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5F2987"/>
                </a:solidFill>
                <a:latin typeface="Arno Pro" pitchFamily="18" charset="0"/>
              </a:rPr>
              <a:t>Выявление некоммерческих организаций, оказывающих качественные социальные услуги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4338588" y="3564607"/>
            <a:ext cx="1296144" cy="216024"/>
          </a:xfrm>
          <a:prstGeom prst="rightArrow">
            <a:avLst/>
          </a:prstGeom>
          <a:solidFill>
            <a:srgbClr val="5F2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101474">
            <a:off x="4205288" y="4723491"/>
            <a:ext cx="1463916" cy="304607"/>
          </a:xfrm>
          <a:prstGeom prst="rightArrow">
            <a:avLst/>
          </a:prstGeom>
          <a:solidFill>
            <a:srgbClr val="5F2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0445822">
            <a:off x="4274372" y="2489064"/>
            <a:ext cx="1386994" cy="282343"/>
          </a:xfrm>
          <a:prstGeom prst="rightArrow">
            <a:avLst/>
          </a:prstGeom>
          <a:solidFill>
            <a:srgbClr val="5F2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2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399" cy="7561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468263"/>
            <a:ext cx="9624060" cy="1094749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5F2987"/>
                </a:solidFill>
                <a:latin typeface="AGBengalyC"/>
                <a:cs typeface="AGBengalyC"/>
              </a:rPr>
              <a:t>Самообследование</a:t>
            </a:r>
            <a:r>
              <a:rPr lang="ru-RU" sz="3200" dirty="0" smtClean="0">
                <a:solidFill>
                  <a:srgbClr val="5F2987"/>
                </a:solidFill>
                <a:latin typeface="AGBengalyC"/>
                <a:cs typeface="AGBengalyC"/>
              </a:rPr>
              <a:t> НКО в рамках проекта</a:t>
            </a:r>
            <a:endParaRPr lang="ru-RU" sz="3200" dirty="0">
              <a:solidFill>
                <a:srgbClr val="5F2987"/>
              </a:solidFill>
              <a:latin typeface="AGBengalyC"/>
              <a:cs typeface="AGBengalyC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30997" y="6372919"/>
            <a:ext cx="944295" cy="100811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F2987"/>
                </a:solidFill>
                <a:latin typeface="Arno Pro" pitchFamily="18" charset="0"/>
                <a:ea typeface="+mj-ea"/>
                <a:cs typeface="Arial" pitchFamily="34" charset="0"/>
              </a:rPr>
              <a:t>5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Arno Pro" pitchFamily="18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212" y="2052439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F2987"/>
                </a:solidFill>
                <a:latin typeface="AGBengalyC"/>
              </a:rPr>
              <a:t>Задачи </a:t>
            </a:r>
            <a:r>
              <a:rPr lang="ru-RU" sz="2400" b="1" dirty="0" err="1" smtClean="0">
                <a:solidFill>
                  <a:srgbClr val="5F2987"/>
                </a:solidFill>
                <a:latin typeface="AGBengalyC"/>
              </a:rPr>
              <a:t>самообследования</a:t>
            </a:r>
            <a:r>
              <a:rPr lang="ru-RU" sz="2400" b="1" dirty="0" smtClean="0">
                <a:solidFill>
                  <a:srgbClr val="5F2987"/>
                </a:solidFill>
                <a:latin typeface="AGBengalyC"/>
              </a:rPr>
              <a:t>: </a:t>
            </a:r>
          </a:p>
          <a:p>
            <a:endParaRPr lang="ru-RU" sz="2400" b="1" dirty="0" smtClean="0">
              <a:solidFill>
                <a:srgbClr val="5F2987"/>
              </a:solidFill>
              <a:latin typeface="AGBengalyC"/>
            </a:endParaRPr>
          </a:p>
          <a:p>
            <a:pPr marL="342900" indent="-342900">
              <a:buFont typeface="Wingdings" charset="2"/>
              <a:buChar char="Ø"/>
            </a:pPr>
            <a:r>
              <a:rPr lang="ru-RU" sz="2400" b="1" dirty="0" smtClean="0">
                <a:latin typeface="AGBengalyC"/>
              </a:rPr>
              <a:t>Внутренний мониторинг качества оказываемых СО НКО социальных услуг, с целью выявления внутреннего потенциала НКО,</a:t>
            </a:r>
          </a:p>
          <a:p>
            <a:endParaRPr lang="ru-RU" sz="2400" b="1" dirty="0" smtClean="0">
              <a:latin typeface="AGBengalyC"/>
            </a:endParaRPr>
          </a:p>
          <a:p>
            <a:pPr marL="342900" indent="-342900">
              <a:buFont typeface="Wingdings" charset="2"/>
              <a:buChar char="Ø"/>
            </a:pPr>
            <a:r>
              <a:rPr lang="ru-RU" sz="2400" b="1" dirty="0" smtClean="0">
                <a:latin typeface="AGBengalyC"/>
              </a:rPr>
              <a:t> формирование программы индивидуального развития НКО, направленной на повышения качества социальных услуг</a:t>
            </a:r>
            <a:endParaRPr lang="ru-RU" sz="2400" b="1" dirty="0" smtClean="0">
              <a:latin typeface="AGBengalyC"/>
              <a:cs typeface="AGBengalyC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399" cy="7561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828303"/>
            <a:ext cx="9624060" cy="864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5F2987"/>
                </a:solidFill>
                <a:latin typeface="AGBengalyC"/>
                <a:cs typeface="AGBengalyC"/>
              </a:rPr>
              <a:t>Конъюнктура НКО, вошедших в фокус-группу </a:t>
            </a:r>
            <a:br>
              <a:rPr lang="ru-RU" sz="2400" dirty="0" smtClean="0">
                <a:solidFill>
                  <a:srgbClr val="5F2987"/>
                </a:solidFill>
                <a:latin typeface="AGBengalyC"/>
                <a:cs typeface="AGBengalyC"/>
              </a:rPr>
            </a:br>
            <a:r>
              <a:rPr lang="ru-RU" sz="2000" dirty="0" smtClean="0">
                <a:solidFill>
                  <a:srgbClr val="5F2987"/>
                </a:solidFill>
                <a:latin typeface="AGBengalyC"/>
                <a:cs typeface="AGBengalyC"/>
              </a:rPr>
              <a:t>Общее количество участников </a:t>
            </a:r>
            <a:r>
              <a:rPr lang="ru-RU" sz="2000" dirty="0" err="1" smtClean="0">
                <a:solidFill>
                  <a:srgbClr val="5F2987"/>
                </a:solidFill>
                <a:latin typeface="AGBengalyC"/>
                <a:cs typeface="AGBengalyC"/>
              </a:rPr>
              <a:t>сабообследования</a:t>
            </a:r>
            <a:r>
              <a:rPr lang="ru-RU" sz="2000" dirty="0" smtClean="0">
                <a:solidFill>
                  <a:srgbClr val="5F2987"/>
                </a:solidFill>
                <a:latin typeface="AGBengalyC"/>
                <a:cs typeface="AGBengalyC"/>
              </a:rPr>
              <a:t>: 25 СО НКО</a:t>
            </a:r>
            <a:endParaRPr lang="ru-RU" sz="2000" dirty="0">
              <a:solidFill>
                <a:srgbClr val="5F2987"/>
              </a:solidFill>
              <a:latin typeface="AGBengalyC"/>
              <a:cs typeface="AGBengalyC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30997" y="6372919"/>
            <a:ext cx="944295" cy="100811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F2987"/>
                </a:solidFill>
                <a:latin typeface="Arno Pro" pitchFamily="18" charset="0"/>
                <a:ea typeface="+mj-ea"/>
                <a:cs typeface="Arial" pitchFamily="34" charset="0"/>
              </a:rPr>
              <a:t>6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Arno Pro" pitchFamily="18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156" y="1908423"/>
            <a:ext cx="3096344" cy="1944216"/>
          </a:xfrm>
          <a:prstGeom prst="rect">
            <a:avLst/>
          </a:prstGeom>
          <a:solidFill>
            <a:srgbClr val="FFE285"/>
          </a:solidFill>
          <a:ln>
            <a:solidFill>
              <a:srgbClr val="5F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0156" y="1836415"/>
            <a:ext cx="3096344" cy="194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ru-RU" sz="1500" b="1" u="sng" dirty="0" smtClean="0">
                <a:solidFill>
                  <a:srgbClr val="5F2987"/>
                </a:solidFill>
                <a:latin typeface="AGBengalyC"/>
              </a:rPr>
              <a:t>Семья, детство, материнство</a:t>
            </a:r>
          </a:p>
          <a:p>
            <a:pPr marL="342900" indent="-342900">
              <a:spcAft>
                <a:spcPts val="500"/>
              </a:spcAft>
              <a:buFont typeface="Wingdings" charset="2"/>
              <a:buChar char="Ø"/>
            </a:pPr>
            <a:r>
              <a:rPr lang="ru-RU" sz="1400" b="1" dirty="0">
                <a:latin typeface="AGBengalyC"/>
              </a:rPr>
              <a:t>АНО «Возрождение Института Семьи и генофонда </a:t>
            </a:r>
            <a:r>
              <a:rPr lang="ru-RU" sz="1400" b="1" dirty="0" smtClean="0">
                <a:latin typeface="AGBengalyC"/>
              </a:rPr>
              <a:t>Нации</a:t>
            </a:r>
          </a:p>
          <a:p>
            <a:pPr marL="285750" indent="-285750">
              <a:spcAft>
                <a:spcPts val="500"/>
              </a:spcAft>
              <a:buFont typeface="Wingdings" charset="2"/>
              <a:buChar char="Ø"/>
            </a:pPr>
            <a:r>
              <a:rPr lang="ru-RU" sz="1400" b="1" dirty="0" smtClean="0">
                <a:latin typeface="AGBengalyC"/>
              </a:rPr>
              <a:t>РОО «Союз Отцов»</a:t>
            </a:r>
          </a:p>
          <a:p>
            <a:pPr marL="285750" indent="-285750">
              <a:spcAft>
                <a:spcPts val="500"/>
              </a:spcAft>
              <a:buFont typeface="Wingdings" charset="2"/>
              <a:buChar char="Ø"/>
            </a:pPr>
            <a:r>
              <a:rPr lang="ru-RU" sz="1400" b="1" dirty="0" smtClean="0">
                <a:latin typeface="AGBengalyC"/>
              </a:rPr>
              <a:t>АНО «Центр развития молодости и здоровья»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34532" y="1908423"/>
            <a:ext cx="3096344" cy="1944216"/>
          </a:xfrm>
          <a:prstGeom prst="rect">
            <a:avLst/>
          </a:prstGeom>
          <a:solidFill>
            <a:srgbClr val="FFE285"/>
          </a:solidFill>
          <a:ln>
            <a:solidFill>
              <a:srgbClr val="5F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18908" y="1908423"/>
            <a:ext cx="3096344" cy="1944216"/>
          </a:xfrm>
          <a:prstGeom prst="rect">
            <a:avLst/>
          </a:prstGeom>
          <a:solidFill>
            <a:srgbClr val="FFE285"/>
          </a:solidFill>
          <a:ln>
            <a:solidFill>
              <a:srgbClr val="5F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156" y="4068663"/>
            <a:ext cx="3096344" cy="1944216"/>
          </a:xfrm>
          <a:prstGeom prst="rect">
            <a:avLst/>
          </a:prstGeom>
          <a:solidFill>
            <a:srgbClr val="FFE285"/>
          </a:solidFill>
          <a:ln>
            <a:solidFill>
              <a:srgbClr val="5F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34532" y="4068663"/>
            <a:ext cx="3096344" cy="1944216"/>
          </a:xfrm>
          <a:prstGeom prst="rect">
            <a:avLst/>
          </a:prstGeom>
          <a:solidFill>
            <a:srgbClr val="FFE285"/>
          </a:solidFill>
          <a:ln>
            <a:solidFill>
              <a:srgbClr val="5F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18908" y="4068663"/>
            <a:ext cx="3096344" cy="1944216"/>
          </a:xfrm>
          <a:prstGeom prst="rect">
            <a:avLst/>
          </a:prstGeom>
          <a:solidFill>
            <a:srgbClr val="FFE285"/>
          </a:solidFill>
          <a:ln>
            <a:solidFill>
              <a:srgbClr val="5F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06540" y="1980431"/>
            <a:ext cx="3096344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sz="1500" b="1" u="sng" dirty="0" smtClean="0">
                <a:solidFill>
                  <a:srgbClr val="5F2987"/>
                </a:solidFill>
                <a:latin typeface="AGBengalyC"/>
              </a:rPr>
              <a:t>Дети (лица) с ОВЗ</a:t>
            </a:r>
          </a:p>
          <a:p>
            <a:pPr marL="342900" indent="-342900">
              <a:spcAft>
                <a:spcPts val="500"/>
              </a:spcAft>
              <a:buFont typeface="Wingdings" charset="2"/>
              <a:buChar char="Ø"/>
            </a:pPr>
            <a:r>
              <a:rPr lang="ru-RU" sz="1400" b="1" dirty="0">
                <a:latin typeface="AGBengalyC"/>
              </a:rPr>
              <a:t>АНО </a:t>
            </a:r>
            <a:r>
              <a:rPr lang="ru-RU" sz="1400" b="1" dirty="0" smtClean="0">
                <a:latin typeface="AGBengalyC"/>
              </a:rPr>
              <a:t>«Центр лечебной педагогики «Чудо-Дети»</a:t>
            </a:r>
          </a:p>
          <a:p>
            <a:pPr marL="285750" indent="-285750">
              <a:spcAft>
                <a:spcPts val="500"/>
              </a:spcAft>
              <a:buFont typeface="Wingdings" charset="2"/>
              <a:buChar char="Ø"/>
            </a:pPr>
            <a:r>
              <a:rPr lang="ru-RU" sz="1400" b="1" dirty="0" smtClean="0">
                <a:latin typeface="AGBengalyC"/>
              </a:rPr>
              <a:t>РОО  РТ «Особый Мир»</a:t>
            </a:r>
          </a:p>
          <a:p>
            <a:pPr marL="285750" indent="-285750">
              <a:spcAft>
                <a:spcPts val="500"/>
              </a:spcAft>
              <a:buFont typeface="Wingdings" charset="2"/>
              <a:buChar char="Ø"/>
            </a:pPr>
            <a:r>
              <a:rPr lang="ru-RU" sz="1400" b="1" dirty="0" smtClean="0">
                <a:latin typeface="AGBengalyC"/>
              </a:rPr>
              <a:t>АНО «Союз Добрых Сердец»</a:t>
            </a:r>
          </a:p>
          <a:p>
            <a:pPr marL="285750" indent="-285750">
              <a:spcAft>
                <a:spcPts val="500"/>
              </a:spcAft>
              <a:buFont typeface="Wingdings" charset="2"/>
              <a:buChar char="Ø"/>
            </a:pPr>
            <a:r>
              <a:rPr lang="ru-RU" sz="1400" b="1" dirty="0" smtClean="0">
                <a:latin typeface="AGBengalyC"/>
              </a:rPr>
              <a:t>БФ «Дети ДЦП»</a:t>
            </a:r>
          </a:p>
          <a:p>
            <a:pPr>
              <a:spcAft>
                <a:spcPts val="500"/>
              </a:spcAft>
            </a:pPr>
            <a:endParaRPr lang="ru-RU" sz="1400" b="1" dirty="0" smtClean="0">
              <a:latin typeface="AGBengaly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6900" y="1836415"/>
            <a:ext cx="3168352" cy="194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ru-RU" sz="1500" b="1" u="sng" dirty="0" smtClean="0">
                <a:solidFill>
                  <a:srgbClr val="5F2987"/>
                </a:solidFill>
                <a:latin typeface="AGBengalyC"/>
              </a:rPr>
              <a:t>Образование</a:t>
            </a:r>
          </a:p>
          <a:p>
            <a:pPr marL="342900" indent="-342900">
              <a:spcAft>
                <a:spcPts val="500"/>
              </a:spcAft>
              <a:buFont typeface="Wingdings" charset="2"/>
              <a:buChar char="Ø"/>
            </a:pPr>
            <a:r>
              <a:rPr lang="ru-RU" sz="1400" b="1" dirty="0" smtClean="0">
                <a:latin typeface="AGBengalyC"/>
              </a:rPr>
              <a:t>ЧОУ ВО «Камский институт искусства и дизайна»</a:t>
            </a:r>
          </a:p>
          <a:p>
            <a:pPr marL="285750" indent="-285750">
              <a:spcAft>
                <a:spcPts val="500"/>
              </a:spcAft>
              <a:buFont typeface="Wingdings" charset="2"/>
              <a:buChar char="Ø"/>
            </a:pPr>
            <a:r>
              <a:rPr lang="ru-RU" sz="1400" b="1" dirty="0" smtClean="0">
                <a:latin typeface="AGBengalyC"/>
              </a:rPr>
              <a:t>ЧОУ «Детский сад «ЮНИОР ПАРК»</a:t>
            </a:r>
          </a:p>
          <a:p>
            <a:pPr marL="285750" indent="-285750">
              <a:spcAft>
                <a:spcPts val="500"/>
              </a:spcAft>
              <a:buFont typeface="Wingdings" charset="2"/>
              <a:buChar char="Ø"/>
            </a:pPr>
            <a:r>
              <a:rPr lang="ru-RU" sz="1400" b="1" dirty="0" smtClean="0">
                <a:latin typeface="AGBengalyC"/>
              </a:rPr>
              <a:t>АНО «Творческо-издательская группа «Крылья»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0156" y="4068663"/>
            <a:ext cx="3240360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ru-RU" sz="1500" b="1" u="sng" dirty="0" smtClean="0">
                <a:solidFill>
                  <a:srgbClr val="5F2987"/>
                </a:solidFill>
                <a:latin typeface="AGBengalyC"/>
              </a:rPr>
              <a:t>Развитие спорта</a:t>
            </a:r>
          </a:p>
          <a:p>
            <a:pPr marL="342900" indent="-342900">
              <a:spcAft>
                <a:spcPts val="500"/>
              </a:spcAft>
              <a:buFont typeface="Wingdings" charset="2"/>
              <a:buChar char="Ø"/>
            </a:pPr>
            <a:r>
              <a:rPr lang="ru-RU" sz="1300" b="1" dirty="0" smtClean="0">
                <a:latin typeface="AGBengalyC"/>
              </a:rPr>
              <a:t>НП «Спортивный клуб </a:t>
            </a:r>
          </a:p>
          <a:p>
            <a:pPr>
              <a:spcAft>
                <a:spcPts val="500"/>
              </a:spcAft>
            </a:pPr>
            <a:r>
              <a:rPr lang="ru-RU" sz="1300" b="1" dirty="0">
                <a:latin typeface="AGBengalyC"/>
              </a:rPr>
              <a:t> </a:t>
            </a:r>
            <a:r>
              <a:rPr lang="ru-RU" sz="1300" b="1" dirty="0" smtClean="0">
                <a:latin typeface="AGBengalyC"/>
              </a:rPr>
              <a:t>    института физической культуры»</a:t>
            </a:r>
          </a:p>
          <a:p>
            <a:pPr marL="285750" indent="-285750">
              <a:spcAft>
                <a:spcPts val="500"/>
              </a:spcAft>
              <a:buFont typeface="Wingdings" charset="2"/>
              <a:buChar char="Ø"/>
            </a:pPr>
            <a:r>
              <a:rPr lang="ru-RU" sz="1300" b="1" dirty="0">
                <a:latin typeface="AGBengalyC"/>
              </a:rPr>
              <a:t>М</a:t>
            </a:r>
            <a:r>
              <a:rPr lang="ru-RU" sz="1300" b="1" dirty="0" smtClean="0">
                <a:latin typeface="AGBengalyC"/>
              </a:rPr>
              <a:t>ОО «Меридиан»</a:t>
            </a:r>
          </a:p>
          <a:p>
            <a:pPr marL="285750" indent="-285750">
              <a:spcAft>
                <a:spcPts val="500"/>
              </a:spcAft>
              <a:buFont typeface="Wingdings" charset="2"/>
              <a:buChar char="Ø"/>
            </a:pPr>
            <a:r>
              <a:rPr lang="ru-RU" sz="1300" b="1" dirty="0" smtClean="0">
                <a:latin typeface="AGBengalyC"/>
              </a:rPr>
              <a:t>РООИ РТ  «Спортивное движение</a:t>
            </a:r>
            <a:r>
              <a:rPr lang="ru-RU" sz="1400" b="1" dirty="0" smtClean="0">
                <a:latin typeface="AGBengalyC"/>
              </a:rPr>
              <a:t>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2524" y="4140671"/>
            <a:ext cx="3240360" cy="1418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ru-RU" sz="1200" b="1" u="sng" dirty="0" smtClean="0">
                <a:solidFill>
                  <a:srgbClr val="5F2987"/>
                </a:solidFill>
                <a:latin typeface="AGBengalyC"/>
              </a:rPr>
              <a:t>Военно-патриотическое воспитание </a:t>
            </a:r>
          </a:p>
          <a:p>
            <a:pPr marL="342900" indent="-342900">
              <a:lnSpc>
                <a:spcPct val="130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ru-RU" sz="1400" b="1" dirty="0" smtClean="0">
                <a:latin typeface="AGBengalyC"/>
              </a:rPr>
              <a:t>РОО «Объединение военнослужащих «Защита» РТ</a:t>
            </a:r>
          </a:p>
          <a:p>
            <a:pPr marL="285750" indent="-285750">
              <a:lnSpc>
                <a:spcPct val="130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ru-RU" sz="1400" b="1" dirty="0" smtClean="0">
                <a:latin typeface="AGBengalyC"/>
              </a:rPr>
              <a:t>АНО «Сыны Отечества»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6900" y="3996655"/>
            <a:ext cx="3096344" cy="177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ru-RU" sz="1500" b="1" u="sng" dirty="0" smtClean="0">
                <a:solidFill>
                  <a:srgbClr val="5F2987"/>
                </a:solidFill>
                <a:latin typeface="AGBengalyC"/>
              </a:rPr>
              <a:t>Духовно –нравственное направление</a:t>
            </a:r>
          </a:p>
          <a:p>
            <a:pPr marL="342900" indent="-342900">
              <a:lnSpc>
                <a:spcPct val="130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ru-RU" sz="1400" b="1" dirty="0" smtClean="0">
                <a:latin typeface="AGBengalyC"/>
              </a:rPr>
              <a:t>Религиозное объединение «Мечеть «</a:t>
            </a:r>
            <a:r>
              <a:rPr lang="ru-RU" sz="1400" b="1" dirty="0" err="1" smtClean="0">
                <a:latin typeface="AGBengalyC"/>
              </a:rPr>
              <a:t>Абузар</a:t>
            </a:r>
            <a:r>
              <a:rPr lang="ru-RU" sz="1400" b="1" dirty="0" smtClean="0">
                <a:latin typeface="AGBengalyC"/>
              </a:rPr>
              <a:t>»</a:t>
            </a:r>
          </a:p>
          <a:p>
            <a:pPr marL="285750" indent="-285750">
              <a:lnSpc>
                <a:spcPct val="130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ru-RU" sz="1400" b="1" dirty="0" err="1" smtClean="0">
                <a:latin typeface="AGBengalyC"/>
              </a:rPr>
              <a:t>Мэдрэсе</a:t>
            </a:r>
            <a:r>
              <a:rPr lang="ru-RU" sz="1400" b="1" dirty="0" smtClean="0">
                <a:latin typeface="AGBengalyC"/>
              </a:rPr>
              <a:t> «</a:t>
            </a:r>
            <a:r>
              <a:rPr lang="ru-RU" sz="1400" b="1" dirty="0" err="1">
                <a:latin typeface="AGBengalyC"/>
              </a:rPr>
              <a:t>Н</a:t>
            </a:r>
            <a:r>
              <a:rPr lang="ru-RU" sz="1400" b="1" dirty="0" err="1" smtClean="0">
                <a:latin typeface="AGBengalyC"/>
              </a:rPr>
              <a:t>урутдин</a:t>
            </a:r>
            <a:r>
              <a:rPr lang="ru-RU" sz="1400" b="1" dirty="0" smtClean="0">
                <a:latin typeface="AGBengalyC"/>
              </a:rPr>
              <a:t>»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399" cy="7561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468263"/>
            <a:ext cx="9624060" cy="109474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5F2987"/>
                </a:solidFill>
                <a:latin typeface="AGBengalyC"/>
                <a:cs typeface="AGBengalyC"/>
              </a:rPr>
              <a:t>Элементы </a:t>
            </a:r>
            <a:r>
              <a:rPr lang="ru-RU" sz="3200" dirty="0" err="1" smtClean="0">
                <a:solidFill>
                  <a:srgbClr val="5F2987"/>
                </a:solidFill>
                <a:latin typeface="AGBengalyC"/>
                <a:cs typeface="AGBengalyC"/>
              </a:rPr>
              <a:t>самообследования</a:t>
            </a:r>
            <a:r>
              <a:rPr lang="ru-RU" sz="3200" dirty="0" smtClean="0">
                <a:solidFill>
                  <a:srgbClr val="5F2987"/>
                </a:solidFill>
                <a:latin typeface="AGBengalyC"/>
                <a:cs typeface="AGBengalyC"/>
              </a:rPr>
              <a:t> </a:t>
            </a:r>
            <a:br>
              <a:rPr lang="ru-RU" sz="3200" dirty="0" smtClean="0">
                <a:solidFill>
                  <a:srgbClr val="5F2987"/>
                </a:solidFill>
                <a:latin typeface="AGBengalyC"/>
                <a:cs typeface="AGBengalyC"/>
              </a:rPr>
            </a:br>
            <a:endParaRPr lang="ru-RU" sz="3200" dirty="0">
              <a:solidFill>
                <a:srgbClr val="5F2987"/>
              </a:solidFill>
              <a:latin typeface="AGBengalyC"/>
              <a:cs typeface="AGBengalyC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30997" y="6372919"/>
            <a:ext cx="944295" cy="100811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F2987"/>
                </a:solidFill>
                <a:latin typeface="Arno Pro" pitchFamily="18" charset="0"/>
                <a:ea typeface="+mj-ea"/>
                <a:cs typeface="Arial" pitchFamily="34" charset="0"/>
              </a:rPr>
              <a:t>7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Arno Pro" pitchFamily="18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188" y="126035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5F2987"/>
                </a:solidFill>
                <a:latin typeface="AGBengalyC"/>
              </a:rPr>
              <a:t>Структура НКО</a:t>
            </a:r>
            <a:endParaRPr lang="ru-RU" sz="1800" b="1" dirty="0" smtClean="0">
              <a:latin typeface="AGBengalyC"/>
              <a:cs typeface="AGBengalyC"/>
            </a:endParaRPr>
          </a:p>
        </p:txBody>
      </p:sp>
      <p:pic>
        <p:nvPicPr>
          <p:cNvPr id="6" name="Рисунок 5" descr="структу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180" y="1764407"/>
            <a:ext cx="2016224" cy="1512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2404" y="147637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5F2987"/>
                </a:solidFill>
                <a:latin typeface="AGBengalyC"/>
              </a:rPr>
              <a:t>Социальные</a:t>
            </a:r>
            <a:r>
              <a:rPr lang="ru-RU" sz="1800" dirty="0" smtClean="0">
                <a:solidFill>
                  <a:srgbClr val="5F2987"/>
                </a:solidFill>
                <a:latin typeface="AGBengalyC"/>
              </a:rPr>
              <a:t> услуги</a:t>
            </a:r>
            <a:endParaRPr lang="ru-RU" sz="1800" b="1" dirty="0" smtClean="0">
              <a:latin typeface="AGBengalyC"/>
              <a:cs typeface="AGBengalyC"/>
            </a:endParaRPr>
          </a:p>
        </p:txBody>
      </p:sp>
      <p:pic>
        <p:nvPicPr>
          <p:cNvPr id="8" name="Рисунок 6" descr="руки ру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0436" y="2196455"/>
            <a:ext cx="1930258" cy="1371984"/>
          </a:xfrm>
          <a:prstGeom prst="rect">
            <a:avLst/>
          </a:prstGeom>
        </p:spPr>
      </p:pic>
      <p:pic>
        <p:nvPicPr>
          <p:cNvPr id="11" name="Рисунок 5" descr="цел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4732" y="2268463"/>
            <a:ext cx="2250357" cy="16877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0716" y="169239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5F2987"/>
                </a:solidFill>
                <a:latin typeface="AGBengalyC"/>
              </a:rPr>
              <a:t>Целевая</a:t>
            </a:r>
            <a:r>
              <a:rPr lang="ru-RU" sz="1800" dirty="0" smtClean="0">
                <a:solidFill>
                  <a:srgbClr val="5F2987"/>
                </a:solidFill>
                <a:latin typeface="AGBengalyC"/>
              </a:rPr>
              <a:t> аудитория</a:t>
            </a:r>
            <a:endParaRPr lang="ru-RU" sz="1800" b="1" dirty="0" smtClean="0">
              <a:latin typeface="AGBengalyC"/>
              <a:cs typeface="AGBengalyC"/>
            </a:endParaRPr>
          </a:p>
        </p:txBody>
      </p:sp>
      <p:pic>
        <p:nvPicPr>
          <p:cNvPr id="13" name="Рисунок 5" descr="чел с флго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15052" y="2484487"/>
            <a:ext cx="1512327" cy="1371763"/>
          </a:xfrm>
          <a:prstGeom prst="rect">
            <a:avLst/>
          </a:prstGeom>
        </p:spPr>
      </p:pic>
      <p:pic>
        <p:nvPicPr>
          <p:cNvPr id="14" name="Рисунок 5" descr="фандрг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180" y="4428703"/>
            <a:ext cx="2400267" cy="1800200"/>
          </a:xfrm>
          <a:prstGeom prst="rect">
            <a:avLst/>
          </a:prstGeom>
        </p:spPr>
      </p:pic>
      <p:pic>
        <p:nvPicPr>
          <p:cNvPr id="15" name="Рисунок 6" descr="штурм мозг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78548" y="4932759"/>
            <a:ext cx="2113416" cy="1609360"/>
          </a:xfrm>
          <a:prstGeom prst="rect">
            <a:avLst/>
          </a:prstGeom>
        </p:spPr>
      </p:pic>
      <p:pic>
        <p:nvPicPr>
          <p:cNvPr id="16" name="Рисунок 5" descr="чел рупор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22964" y="5148783"/>
            <a:ext cx="2376264" cy="17803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99028" y="205243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5F2987"/>
                </a:solidFill>
                <a:latin typeface="AGBengalyC"/>
              </a:rPr>
              <a:t>Мероприятия</a:t>
            </a:r>
            <a:endParaRPr lang="ru-RU" sz="1800" b="1" dirty="0" smtClean="0">
              <a:latin typeface="AGBengalyC"/>
              <a:cs typeface="AGBengaly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164" y="392464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err="1" smtClean="0">
                <a:solidFill>
                  <a:srgbClr val="5F2987"/>
                </a:solidFill>
                <a:latin typeface="AGBengalyC"/>
              </a:rPr>
              <a:t>Фандрайзинг</a:t>
            </a:r>
            <a:r>
              <a:rPr lang="ru-RU" sz="1800" b="1" dirty="0" smtClean="0">
                <a:solidFill>
                  <a:srgbClr val="5F2987"/>
                </a:solidFill>
                <a:latin typeface="AGBengalyC"/>
              </a:rPr>
              <a:t> в НКО</a:t>
            </a:r>
            <a:endParaRPr lang="ru-RU" sz="1800" b="1" dirty="0" smtClean="0">
              <a:latin typeface="AGBengalyC"/>
              <a:cs typeface="AGBengaly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0516" y="428468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5F2987"/>
                </a:solidFill>
                <a:latin typeface="AGBengalyC"/>
              </a:rPr>
              <a:t>Проектная деятельность</a:t>
            </a:r>
            <a:endParaRPr lang="ru-RU" sz="1800" b="1" dirty="0" smtClean="0">
              <a:latin typeface="AGBengalyC"/>
              <a:cs typeface="AGBengaly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6940" y="457271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5F2987"/>
                </a:solidFill>
                <a:latin typeface="AGBengalyC"/>
              </a:rPr>
              <a:t>Взаимодействие с общественностью</a:t>
            </a:r>
            <a:endParaRPr lang="ru-RU" sz="1800" b="1" dirty="0" smtClean="0">
              <a:latin typeface="AGBengalyC"/>
              <a:cs typeface="AGBengaly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399" cy="7561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756295"/>
            <a:ext cx="9624060" cy="80671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5F2987"/>
                </a:solidFill>
                <a:latin typeface="AGBengalyC"/>
                <a:cs typeface="AGBengalyC"/>
              </a:rPr>
              <a:t>Применимость результатов </a:t>
            </a:r>
            <a:r>
              <a:rPr lang="ru-RU" sz="2800" dirty="0" err="1" smtClean="0">
                <a:solidFill>
                  <a:srgbClr val="5F2987"/>
                </a:solidFill>
                <a:latin typeface="AGBengalyC"/>
                <a:cs typeface="AGBengalyC"/>
              </a:rPr>
              <a:t>самообследования</a:t>
            </a:r>
            <a:r>
              <a:rPr lang="ru-RU" sz="2800" dirty="0" smtClean="0">
                <a:solidFill>
                  <a:srgbClr val="5F2987"/>
                </a:solidFill>
                <a:latin typeface="AGBengalyC"/>
                <a:cs typeface="AGBengalyC"/>
              </a:rPr>
              <a:t> НКО</a:t>
            </a:r>
            <a:endParaRPr lang="ru-RU" sz="2800" dirty="0">
              <a:solidFill>
                <a:srgbClr val="5F2987"/>
              </a:solidFill>
              <a:latin typeface="AGBengalyC"/>
              <a:cs typeface="AGBengalyC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30997" y="6372919"/>
            <a:ext cx="944295" cy="100811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Arno Pro" pitchFamily="18" charset="0"/>
                <a:ea typeface="+mj-ea"/>
                <a:cs typeface="Arial" pitchFamily="34" charset="0"/>
              </a:rPr>
              <a:t>8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Arno Pro" pitchFamily="18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188" y="1764407"/>
            <a:ext cx="9577064" cy="562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 smtClean="0">
              <a:solidFill>
                <a:srgbClr val="5F2987"/>
              </a:solidFill>
              <a:latin typeface="AGBengalyC"/>
            </a:endParaRPr>
          </a:p>
          <a:p>
            <a:endParaRPr lang="ru-RU" sz="1050" b="1" dirty="0">
              <a:solidFill>
                <a:srgbClr val="5F2987"/>
              </a:solidFill>
              <a:latin typeface="AGBengalyC"/>
            </a:endParaRPr>
          </a:p>
          <a:p>
            <a:endParaRPr lang="ru-RU" sz="1050" b="1" dirty="0" smtClean="0">
              <a:solidFill>
                <a:srgbClr val="5F2987"/>
              </a:solidFill>
              <a:latin typeface="AGBengalyC"/>
            </a:endParaRPr>
          </a:p>
          <a:p>
            <a:endParaRPr lang="ru-RU" sz="1400" b="1" dirty="0" smtClean="0">
              <a:latin typeface="AGBengalyC"/>
            </a:endParaRPr>
          </a:p>
          <a:p>
            <a:r>
              <a:rPr lang="ru-RU" sz="2000" b="1" dirty="0" smtClean="0">
                <a:latin typeface="AGBengalyC"/>
              </a:rPr>
              <a:t>           </a:t>
            </a:r>
            <a:r>
              <a:rPr lang="ru-RU" sz="2000" b="1" dirty="0" smtClean="0">
                <a:solidFill>
                  <a:srgbClr val="5F2987"/>
                </a:solidFill>
                <a:latin typeface="AGBengalyC"/>
              </a:rPr>
              <a:t>ВЫЯВИТЬ</a:t>
            </a:r>
            <a:r>
              <a:rPr lang="ru-RU" sz="2000" b="1" dirty="0" smtClean="0">
                <a:latin typeface="AGBengalyC"/>
              </a:rPr>
              <a:t> перспективные НКО </a:t>
            </a:r>
          </a:p>
          <a:p>
            <a:r>
              <a:rPr lang="ru-RU" sz="2000" b="1" dirty="0" smtClean="0">
                <a:latin typeface="AGBengalyC"/>
              </a:rPr>
              <a:t>           (с помощью </a:t>
            </a:r>
            <a:r>
              <a:rPr lang="ru-RU" sz="2000" b="1" dirty="0" err="1" smtClean="0">
                <a:solidFill>
                  <a:srgbClr val="5F2987"/>
                </a:solidFill>
                <a:latin typeface="AGBengalyC"/>
              </a:rPr>
              <a:t>самообследования</a:t>
            </a:r>
            <a:r>
              <a:rPr lang="ru-RU" sz="2000" b="1" dirty="0" smtClean="0">
                <a:solidFill>
                  <a:srgbClr val="5F2987"/>
                </a:solidFill>
                <a:latin typeface="AGBengalyC"/>
              </a:rPr>
              <a:t> НКО</a:t>
            </a:r>
            <a:r>
              <a:rPr lang="ru-RU" sz="2000" b="1" dirty="0" smtClean="0">
                <a:latin typeface="AGBengalyC"/>
              </a:rPr>
              <a:t>)</a:t>
            </a:r>
          </a:p>
          <a:p>
            <a:endParaRPr lang="ru-RU" sz="2000" b="1" dirty="0">
              <a:latin typeface="AGBengalyC"/>
            </a:endParaRPr>
          </a:p>
          <a:p>
            <a:r>
              <a:rPr lang="ru-RU" sz="2000" b="1" dirty="0" smtClean="0">
                <a:latin typeface="AGBengalyC"/>
              </a:rPr>
              <a:t>           </a:t>
            </a:r>
            <a:r>
              <a:rPr lang="ru-RU" sz="2000" b="1" dirty="0" smtClean="0">
                <a:solidFill>
                  <a:srgbClr val="5F2987"/>
                </a:solidFill>
                <a:latin typeface="AGBengalyC"/>
              </a:rPr>
              <a:t>ПОДДЕРЖАТЬ</a:t>
            </a:r>
            <a:r>
              <a:rPr lang="ru-RU" sz="2000" b="1" dirty="0" smtClean="0">
                <a:latin typeface="AGBengalyC"/>
              </a:rPr>
              <a:t> перспективные НКО путем </a:t>
            </a:r>
          </a:p>
          <a:p>
            <a:r>
              <a:rPr lang="ru-RU" sz="2000" b="1" dirty="0">
                <a:latin typeface="AGBengalyC"/>
              </a:rPr>
              <a:t> </a:t>
            </a:r>
            <a:r>
              <a:rPr lang="ru-RU" sz="2000" b="1" dirty="0" smtClean="0">
                <a:latin typeface="AGBengalyC"/>
              </a:rPr>
              <a:t>          формирования  эффективного межсекторного взаимодействия </a:t>
            </a:r>
          </a:p>
          <a:p>
            <a:endParaRPr lang="ru-RU" sz="2000" b="1" dirty="0" smtClean="0">
              <a:solidFill>
                <a:srgbClr val="660066"/>
              </a:solidFill>
              <a:latin typeface="AGBengalyC"/>
            </a:endParaRPr>
          </a:p>
          <a:p>
            <a:r>
              <a:rPr lang="ru-RU" sz="2000" b="1" dirty="0">
                <a:solidFill>
                  <a:srgbClr val="660066"/>
                </a:solidFill>
                <a:latin typeface="AGBengalyC"/>
              </a:rPr>
              <a:t> </a:t>
            </a:r>
            <a:r>
              <a:rPr lang="ru-RU" sz="2000" b="1" dirty="0" smtClean="0">
                <a:solidFill>
                  <a:srgbClr val="660066"/>
                </a:solidFill>
                <a:latin typeface="AGBengalyC"/>
              </a:rPr>
              <a:t>          ПОМОЧЬ РАСКРЫТЬ</a:t>
            </a:r>
            <a:r>
              <a:rPr lang="ru-RU" sz="2000" b="1" dirty="0" smtClean="0">
                <a:latin typeface="AGBengalyC"/>
              </a:rPr>
              <a:t> внутренний  потенциал некоммерческой         </a:t>
            </a:r>
          </a:p>
          <a:p>
            <a:r>
              <a:rPr lang="ru-RU" sz="2000" b="1" dirty="0" smtClean="0">
                <a:latin typeface="AGBengalyC"/>
              </a:rPr>
              <a:t>           организации и консолидировать </a:t>
            </a:r>
          </a:p>
          <a:p>
            <a:endParaRPr lang="ru-RU" sz="2000" b="1" dirty="0" smtClean="0">
              <a:latin typeface="AGBengalyC"/>
            </a:endParaRPr>
          </a:p>
          <a:p>
            <a:r>
              <a:rPr lang="ru-RU" sz="2000" b="1" dirty="0" smtClean="0">
                <a:latin typeface="AGBengalyC"/>
              </a:rPr>
              <a:t>          </a:t>
            </a:r>
            <a:r>
              <a:rPr lang="ru-RU" sz="2000" b="1" dirty="0" smtClean="0">
                <a:solidFill>
                  <a:srgbClr val="660066"/>
                </a:solidFill>
                <a:latin typeface="AGBengalyC"/>
              </a:rPr>
              <a:t>ПРЕДЛОЖИТЬ ИНСТРУМЕНТРАИЙ </a:t>
            </a:r>
            <a:r>
              <a:rPr lang="ru-RU" sz="2000" b="1" dirty="0" smtClean="0">
                <a:latin typeface="AGBengalyC"/>
              </a:rPr>
              <a:t>для дальнейшего    </a:t>
            </a:r>
          </a:p>
          <a:p>
            <a:r>
              <a:rPr lang="ru-RU" sz="2000" b="1" dirty="0" smtClean="0">
                <a:latin typeface="AGBengalyC"/>
              </a:rPr>
              <a:t>          саморазвития некоммерческой организации</a:t>
            </a:r>
          </a:p>
          <a:p>
            <a:endParaRPr lang="ru-RU" sz="2000" b="1" dirty="0">
              <a:latin typeface="AGBengalyC"/>
            </a:endParaRPr>
          </a:p>
          <a:p>
            <a:endParaRPr lang="ru-RU" sz="2000" b="1" dirty="0" smtClean="0">
              <a:latin typeface="AGBengalyC"/>
            </a:endParaRPr>
          </a:p>
          <a:p>
            <a:endParaRPr lang="ru-RU" sz="1400" b="1" dirty="0" smtClean="0">
              <a:latin typeface="AGBengalyC"/>
            </a:endParaRPr>
          </a:p>
          <a:p>
            <a:r>
              <a:rPr lang="ru-RU" sz="2000" b="1" dirty="0" smtClean="0">
                <a:latin typeface="AGBengalyC"/>
              </a:rPr>
              <a:t>          </a:t>
            </a:r>
            <a:endParaRPr lang="ru-RU" sz="2000" b="1" dirty="0" smtClean="0">
              <a:latin typeface="AGBengalyC"/>
              <a:cs typeface="AGBengalyC"/>
            </a:endParaRPr>
          </a:p>
          <a:p>
            <a:endParaRPr lang="ru-RU" sz="2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882204" y="2556495"/>
            <a:ext cx="576064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5F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882204" y="3564607"/>
            <a:ext cx="576064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5F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882204" y="5364807"/>
            <a:ext cx="576064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5F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82204" y="4428703"/>
            <a:ext cx="576064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5F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1" descr="совещ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8988" y="1548383"/>
            <a:ext cx="2617922" cy="218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т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" y="0"/>
            <a:ext cx="10693003" cy="75612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0156" y="2052440"/>
            <a:ext cx="9793088" cy="3456383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5F2987"/>
                </a:solidFill>
                <a:latin typeface="AGBengalyC"/>
              </a:rPr>
              <a:t>Наши контакты:</a:t>
            </a:r>
          </a:p>
          <a:p>
            <a:pPr lvl="0" algn="ctr">
              <a:buSzPct val="93000"/>
            </a:pPr>
            <a:endParaRPr lang="ru-RU" sz="3200" b="1" dirty="0" smtClean="0">
              <a:solidFill>
                <a:srgbClr val="5F2987"/>
              </a:solidFill>
              <a:latin typeface="AGBengalyC"/>
            </a:endParaRPr>
          </a:p>
          <a:p>
            <a:pPr lvl="0" algn="ctr">
              <a:buSzPct val="93000"/>
            </a:pPr>
            <a:r>
              <a:rPr lang="ru-RU" sz="3200" b="1" dirty="0" smtClean="0">
                <a:solidFill>
                  <a:srgbClr val="5F2987"/>
                </a:solidFill>
                <a:latin typeface="AGBengalyC"/>
              </a:rPr>
              <a:t>Тел.: (8552) 49-18-40, 8-937-599-55-54</a:t>
            </a:r>
          </a:p>
          <a:p>
            <a:pPr lvl="0" algn="ctr">
              <a:buSzPct val="93000"/>
            </a:pPr>
            <a:r>
              <a:rPr lang="ru-RU" sz="3200" b="1" dirty="0" err="1" smtClean="0">
                <a:solidFill>
                  <a:srgbClr val="5F2987"/>
                </a:solidFill>
                <a:latin typeface="AGBengalyC"/>
              </a:rPr>
              <a:t>Эл.почта</a:t>
            </a:r>
            <a:r>
              <a:rPr lang="ru-RU" sz="3200" b="1" dirty="0" smtClean="0">
                <a:solidFill>
                  <a:srgbClr val="5F2987"/>
                </a:solidFill>
                <a:latin typeface="AGBengalyC"/>
              </a:rPr>
              <a:t>: </a:t>
            </a:r>
            <a:r>
              <a:rPr lang="en-US" sz="3200" b="1" dirty="0" smtClean="0">
                <a:solidFill>
                  <a:srgbClr val="5F2987"/>
                </a:solidFill>
                <a:latin typeface="AGBengalyC"/>
                <a:hlinkClick r:id="rId3"/>
              </a:rPr>
              <a:t>info@rcc1</a:t>
            </a:r>
            <a:r>
              <a:rPr lang="ru-RU" sz="3200" b="1" dirty="0" smtClean="0">
                <a:solidFill>
                  <a:srgbClr val="5F2987"/>
                </a:solidFill>
                <a:latin typeface="AGBengalyC"/>
                <a:hlinkClick r:id="rId3"/>
              </a:rPr>
              <a:t>6</a:t>
            </a:r>
            <a:r>
              <a:rPr lang="en-US" sz="3200" b="1" dirty="0" smtClean="0">
                <a:solidFill>
                  <a:srgbClr val="5F2987"/>
                </a:solidFill>
                <a:latin typeface="AGBengalyC"/>
                <a:hlinkClick r:id="rId3"/>
              </a:rPr>
              <a:t>.ru</a:t>
            </a:r>
            <a:r>
              <a:rPr lang="en-US" sz="3200" b="1" dirty="0" smtClean="0">
                <a:solidFill>
                  <a:srgbClr val="5F2987"/>
                </a:solidFill>
                <a:latin typeface="AGBengalyC"/>
              </a:rPr>
              <a:t> </a:t>
            </a:r>
            <a:endParaRPr lang="ru-RU" sz="3200" b="1" dirty="0" smtClean="0">
              <a:solidFill>
                <a:srgbClr val="5F2987"/>
              </a:solidFill>
              <a:latin typeface="AGBengalyC"/>
            </a:endParaRPr>
          </a:p>
          <a:p>
            <a:pPr lvl="0" algn="ctr">
              <a:buSzPct val="93000"/>
            </a:pPr>
            <a:r>
              <a:rPr lang="ru-RU" sz="3200" b="1" dirty="0" smtClean="0">
                <a:solidFill>
                  <a:srgbClr val="5F2987"/>
                </a:solidFill>
                <a:latin typeface="AGBengalyC"/>
              </a:rPr>
              <a:t>Интернет-сайт:</a:t>
            </a:r>
            <a:r>
              <a:rPr lang="ru-RU" sz="3200" b="1" dirty="0" smtClean="0">
                <a:solidFill>
                  <a:srgbClr val="5F2987"/>
                </a:solidFill>
                <a:latin typeface="AGBengalyC"/>
                <a:hlinkClick r:id="rId4"/>
              </a:rPr>
              <a:t> </a:t>
            </a:r>
            <a:r>
              <a:rPr lang="en-US" sz="3200" b="1" dirty="0" smtClean="0">
                <a:solidFill>
                  <a:srgbClr val="5F2987"/>
                </a:solidFill>
                <a:latin typeface="AGBengalyC"/>
                <a:hlinkClick r:id="rId4"/>
              </a:rPr>
              <a:t>http://rcc16.ru</a:t>
            </a:r>
            <a:r>
              <a:rPr lang="en-US" sz="3200" b="1" dirty="0" smtClean="0">
                <a:solidFill>
                  <a:srgbClr val="5F2987"/>
                </a:solidFill>
                <a:latin typeface="AGBengalyC"/>
              </a:rPr>
              <a:t>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GBengalyC"/>
              <a:ea typeface="+mj-ea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30997" y="6372919"/>
            <a:ext cx="944295" cy="100811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Arno Pro" pitchFamily="18" charset="0"/>
                <a:ea typeface="+mj-ea"/>
                <a:cs typeface="Arial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430</Words>
  <Application>Microsoft Macintosh PowerPoint</Application>
  <PresentationFormat>Другой</PresentationFormat>
  <Paragraphs>106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Самообследование как форма оценки эффективности деятельности СО НКО</vt:lpstr>
      <vt:lpstr>Основные сведения</vt:lpstr>
      <vt:lpstr>Партнеры проекта</vt:lpstr>
      <vt:lpstr>Структура технологии оценки эффективности деятельности  НКО</vt:lpstr>
      <vt:lpstr>Самообследование НКО в рамках проекта</vt:lpstr>
      <vt:lpstr>Конъюнктура НКО, вошедших в фокус-группу  Общее количество участников сабообследования: 25 СО НКО</vt:lpstr>
      <vt:lpstr>Элементы самообследования  </vt:lpstr>
      <vt:lpstr>Применимость результатов самообследования НКО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Координационная роль  АНО «Региональный центр консалтинга НКО»</dc:title>
  <dc:creator>FuckYouBill</dc:creator>
  <cp:lastModifiedBy>macbook</cp:lastModifiedBy>
  <cp:revision>149</cp:revision>
  <cp:lastPrinted>2015-05-14T04:38:05Z</cp:lastPrinted>
  <dcterms:created xsi:type="dcterms:W3CDTF">2014-12-17T16:26:46Z</dcterms:created>
  <dcterms:modified xsi:type="dcterms:W3CDTF">2015-05-14T04:44:20Z</dcterms:modified>
</cp:coreProperties>
</file>