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3" r:id="rId4"/>
    <p:sldId id="259" r:id="rId5"/>
    <p:sldId id="260" r:id="rId6"/>
    <p:sldId id="262" r:id="rId7"/>
    <p:sldId id="264" r:id="rId8"/>
    <p:sldId id="265" r:id="rId9"/>
    <p:sldId id="258" r:id="rId10"/>
    <p:sldId id="268" r:id="rId11"/>
    <p:sldId id="269" r:id="rId12"/>
    <p:sldId id="270" r:id="rId13"/>
    <p:sldId id="271" r:id="rId14"/>
    <p:sldId id="266" r:id="rId15"/>
    <p:sldId id="267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1A130F-78D2-4F78-A696-604113377C9E}" type="doc">
      <dgm:prSet loTypeId="urn:microsoft.com/office/officeart/2008/layout/PictureAccent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C7215B-1BAA-4BC7-AA1E-B6B7225AB44E}">
      <dgm:prSet phldrT="[Текст]"/>
      <dgm:spPr/>
      <dgm:t>
        <a:bodyPr/>
        <a:lstStyle/>
        <a:p>
          <a:r>
            <a:rPr lang="ru-RU" dirty="0" smtClean="0"/>
            <a:t> Одна из форм общественного контроля</a:t>
          </a:r>
          <a:endParaRPr lang="ru-RU" dirty="0"/>
        </a:p>
      </dgm:t>
    </dgm:pt>
    <dgm:pt modelId="{9AC8E410-5CED-4103-BE87-9CA81749B8A3}" type="parTrans" cxnId="{D6F0A3DF-4782-4A8F-BAF1-51AF32281C2A}">
      <dgm:prSet/>
      <dgm:spPr/>
      <dgm:t>
        <a:bodyPr/>
        <a:lstStyle/>
        <a:p>
          <a:endParaRPr lang="ru-RU"/>
        </a:p>
      </dgm:t>
    </dgm:pt>
    <dgm:pt modelId="{33A84509-EE07-4ACB-BC85-D9A3A178E9C6}" type="sibTrans" cxnId="{D6F0A3DF-4782-4A8F-BAF1-51AF32281C2A}">
      <dgm:prSet/>
      <dgm:spPr/>
      <dgm:t>
        <a:bodyPr/>
        <a:lstStyle/>
        <a:p>
          <a:endParaRPr lang="ru-RU"/>
        </a:p>
      </dgm:t>
    </dgm:pt>
    <dgm:pt modelId="{D47FC2E7-8C28-4425-944F-F87FE2EA9236}">
      <dgm:prSet phldrT="[Текст]"/>
      <dgm:spPr/>
      <dgm:t>
        <a:bodyPr/>
        <a:lstStyle/>
        <a:p>
          <a:r>
            <a:rPr lang="ru-RU" dirty="0" smtClean="0"/>
            <a:t>предоставление гражданам информации о качестве оказания услуг государственными (муниципальными) организациями</a:t>
          </a:r>
          <a:endParaRPr lang="ru-RU" dirty="0"/>
        </a:p>
      </dgm:t>
    </dgm:pt>
    <dgm:pt modelId="{CF5E7F88-7341-4D7E-A31E-0B4088A81CF3}" type="parTrans" cxnId="{D2154EFE-FA06-415D-9158-90E83915DBA0}">
      <dgm:prSet/>
      <dgm:spPr/>
      <dgm:t>
        <a:bodyPr/>
        <a:lstStyle/>
        <a:p>
          <a:endParaRPr lang="ru-RU"/>
        </a:p>
      </dgm:t>
    </dgm:pt>
    <dgm:pt modelId="{F835FE47-B01D-43C3-882F-646F42401EBE}" type="sibTrans" cxnId="{D2154EFE-FA06-415D-9158-90E83915DBA0}">
      <dgm:prSet/>
      <dgm:spPr/>
      <dgm:t>
        <a:bodyPr/>
        <a:lstStyle/>
        <a:p>
          <a:endParaRPr lang="ru-RU"/>
        </a:p>
      </dgm:t>
    </dgm:pt>
    <dgm:pt modelId="{22841C8B-887E-453A-A8A8-5A5592D8966F}">
      <dgm:prSet phldrT="[Текст]"/>
      <dgm:spPr/>
      <dgm:t>
        <a:bodyPr/>
        <a:lstStyle/>
        <a:p>
          <a:r>
            <a:rPr lang="ru-RU" dirty="0" smtClean="0"/>
            <a:t>повышение качества деятельности государственных (муниципальных) организаций</a:t>
          </a:r>
        </a:p>
      </dgm:t>
    </dgm:pt>
    <dgm:pt modelId="{1B03A9FD-2F78-4261-AAA6-C0AF9A2E6CD1}" type="parTrans" cxnId="{B786FF75-4FA6-4830-97CD-D2524FE1506A}">
      <dgm:prSet/>
      <dgm:spPr/>
      <dgm:t>
        <a:bodyPr/>
        <a:lstStyle/>
        <a:p>
          <a:endParaRPr lang="ru-RU"/>
        </a:p>
      </dgm:t>
    </dgm:pt>
    <dgm:pt modelId="{ED33C013-433B-4499-B5CE-58F9ADB2E969}" type="sibTrans" cxnId="{B786FF75-4FA6-4830-97CD-D2524FE1506A}">
      <dgm:prSet/>
      <dgm:spPr/>
      <dgm:t>
        <a:bodyPr/>
        <a:lstStyle/>
        <a:p>
          <a:endParaRPr lang="ru-RU"/>
        </a:p>
      </dgm:t>
    </dgm:pt>
    <dgm:pt modelId="{F6BD697D-2BEA-45D6-A2CC-943E9AEE71AE}" type="pres">
      <dgm:prSet presAssocID="{AB1A130F-78D2-4F78-A696-604113377C9E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C494BD7-008D-4112-8517-03D5129975EC}" type="pres">
      <dgm:prSet presAssocID="{A6C7215B-1BAA-4BC7-AA1E-B6B7225AB44E}" presName="root" presStyleCnt="0">
        <dgm:presLayoutVars>
          <dgm:chMax/>
          <dgm:chPref val="4"/>
        </dgm:presLayoutVars>
      </dgm:prSet>
      <dgm:spPr/>
    </dgm:pt>
    <dgm:pt modelId="{34C1D4C2-2978-4046-B6CB-2D462845BC84}" type="pres">
      <dgm:prSet presAssocID="{A6C7215B-1BAA-4BC7-AA1E-B6B7225AB44E}" presName="rootComposite" presStyleCnt="0">
        <dgm:presLayoutVars/>
      </dgm:prSet>
      <dgm:spPr/>
    </dgm:pt>
    <dgm:pt modelId="{33BC5017-2EC0-4901-A898-62FD986B9F9B}" type="pres">
      <dgm:prSet presAssocID="{A6C7215B-1BAA-4BC7-AA1E-B6B7225AB44E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5C856A5C-0778-4D6D-82CC-59CEF47BDC24}" type="pres">
      <dgm:prSet presAssocID="{A6C7215B-1BAA-4BC7-AA1E-B6B7225AB44E}" presName="childShape" presStyleCnt="0">
        <dgm:presLayoutVars>
          <dgm:chMax val="0"/>
          <dgm:chPref val="0"/>
        </dgm:presLayoutVars>
      </dgm:prSet>
      <dgm:spPr/>
    </dgm:pt>
    <dgm:pt modelId="{EDAF2C37-67DB-423E-B55D-BBD80C257F38}" type="pres">
      <dgm:prSet presAssocID="{D47FC2E7-8C28-4425-944F-F87FE2EA9236}" presName="childComposite" presStyleCnt="0">
        <dgm:presLayoutVars>
          <dgm:chMax val="0"/>
          <dgm:chPref val="0"/>
        </dgm:presLayoutVars>
      </dgm:prSet>
      <dgm:spPr/>
    </dgm:pt>
    <dgm:pt modelId="{66936030-CF18-4D64-AF39-D056D5ADC08F}" type="pres">
      <dgm:prSet presAssocID="{D47FC2E7-8C28-4425-944F-F87FE2EA9236}" presName="Image" presStyleLbl="node1" presStyleIdx="0" presStyleCnt="2" custLinFactNeighborX="-4186" custLinFactNeighborY="2355"/>
      <dgm:spPr/>
    </dgm:pt>
    <dgm:pt modelId="{FDA7C909-3F3A-4C40-8A6C-0EC8F97FECB3}" type="pres">
      <dgm:prSet presAssocID="{D47FC2E7-8C28-4425-944F-F87FE2EA9236}" presName="childText" presStyleLbl="l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16F8C5-0245-44DB-95CA-AD85C4DF43FB}" type="pres">
      <dgm:prSet presAssocID="{22841C8B-887E-453A-A8A8-5A5592D8966F}" presName="childComposite" presStyleCnt="0">
        <dgm:presLayoutVars>
          <dgm:chMax val="0"/>
          <dgm:chPref val="0"/>
        </dgm:presLayoutVars>
      </dgm:prSet>
      <dgm:spPr/>
    </dgm:pt>
    <dgm:pt modelId="{500ABC31-BDF1-47F6-A3BE-A7239A730509}" type="pres">
      <dgm:prSet presAssocID="{22841C8B-887E-453A-A8A8-5A5592D8966F}" presName="Image" presStyleLbl="node1" presStyleIdx="1" presStyleCnt="2"/>
      <dgm:spPr/>
    </dgm:pt>
    <dgm:pt modelId="{37BB80F9-94EC-4F73-8DED-19DFE18283B1}" type="pres">
      <dgm:prSet presAssocID="{22841C8B-887E-453A-A8A8-5A5592D8966F}" presName="childText" presStyleLbl="l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74363E-7A96-4BF3-B239-7EDEAA64BFFC}" type="presOf" srcId="{AB1A130F-78D2-4F78-A696-604113377C9E}" destId="{F6BD697D-2BEA-45D6-A2CC-943E9AEE71AE}" srcOrd="0" destOrd="0" presId="urn:microsoft.com/office/officeart/2008/layout/PictureAccentList"/>
    <dgm:cxn modelId="{D6F0A3DF-4782-4A8F-BAF1-51AF32281C2A}" srcId="{AB1A130F-78D2-4F78-A696-604113377C9E}" destId="{A6C7215B-1BAA-4BC7-AA1E-B6B7225AB44E}" srcOrd="0" destOrd="0" parTransId="{9AC8E410-5CED-4103-BE87-9CA81749B8A3}" sibTransId="{33A84509-EE07-4ACB-BC85-D9A3A178E9C6}"/>
    <dgm:cxn modelId="{D2154EFE-FA06-415D-9158-90E83915DBA0}" srcId="{A6C7215B-1BAA-4BC7-AA1E-B6B7225AB44E}" destId="{D47FC2E7-8C28-4425-944F-F87FE2EA9236}" srcOrd="0" destOrd="0" parTransId="{CF5E7F88-7341-4D7E-A31E-0B4088A81CF3}" sibTransId="{F835FE47-B01D-43C3-882F-646F42401EBE}"/>
    <dgm:cxn modelId="{DB667D9A-F8B0-4093-9E4E-69304E35E064}" type="presOf" srcId="{22841C8B-887E-453A-A8A8-5A5592D8966F}" destId="{37BB80F9-94EC-4F73-8DED-19DFE18283B1}" srcOrd="0" destOrd="0" presId="urn:microsoft.com/office/officeart/2008/layout/PictureAccentList"/>
    <dgm:cxn modelId="{44BE6FD0-E332-4D6A-BB93-8E21ACA3FC96}" type="presOf" srcId="{D47FC2E7-8C28-4425-944F-F87FE2EA9236}" destId="{FDA7C909-3F3A-4C40-8A6C-0EC8F97FECB3}" srcOrd="0" destOrd="0" presId="urn:microsoft.com/office/officeart/2008/layout/PictureAccentList"/>
    <dgm:cxn modelId="{E8D6A5E0-770B-4E1F-8957-CDD54A65D0A6}" type="presOf" srcId="{A6C7215B-1BAA-4BC7-AA1E-B6B7225AB44E}" destId="{33BC5017-2EC0-4901-A898-62FD986B9F9B}" srcOrd="0" destOrd="0" presId="urn:microsoft.com/office/officeart/2008/layout/PictureAccentList"/>
    <dgm:cxn modelId="{B786FF75-4FA6-4830-97CD-D2524FE1506A}" srcId="{A6C7215B-1BAA-4BC7-AA1E-B6B7225AB44E}" destId="{22841C8B-887E-453A-A8A8-5A5592D8966F}" srcOrd="1" destOrd="0" parTransId="{1B03A9FD-2F78-4261-AAA6-C0AF9A2E6CD1}" sibTransId="{ED33C013-433B-4499-B5CE-58F9ADB2E969}"/>
    <dgm:cxn modelId="{BC5E5C40-067C-4D48-91F9-116C6FA11C36}" type="presParOf" srcId="{F6BD697D-2BEA-45D6-A2CC-943E9AEE71AE}" destId="{1C494BD7-008D-4112-8517-03D5129975EC}" srcOrd="0" destOrd="0" presId="urn:microsoft.com/office/officeart/2008/layout/PictureAccentList"/>
    <dgm:cxn modelId="{AAF7BE73-2022-4FFF-BE33-B1094B658AB4}" type="presParOf" srcId="{1C494BD7-008D-4112-8517-03D5129975EC}" destId="{34C1D4C2-2978-4046-B6CB-2D462845BC84}" srcOrd="0" destOrd="0" presId="urn:microsoft.com/office/officeart/2008/layout/PictureAccentList"/>
    <dgm:cxn modelId="{55CF3C57-F1C1-4786-A0B1-D7BA6F3F7F48}" type="presParOf" srcId="{34C1D4C2-2978-4046-B6CB-2D462845BC84}" destId="{33BC5017-2EC0-4901-A898-62FD986B9F9B}" srcOrd="0" destOrd="0" presId="urn:microsoft.com/office/officeart/2008/layout/PictureAccentList"/>
    <dgm:cxn modelId="{3CA82E19-D1CC-4DFF-B5CD-F81AE27098A6}" type="presParOf" srcId="{1C494BD7-008D-4112-8517-03D5129975EC}" destId="{5C856A5C-0778-4D6D-82CC-59CEF47BDC24}" srcOrd="1" destOrd="0" presId="urn:microsoft.com/office/officeart/2008/layout/PictureAccentList"/>
    <dgm:cxn modelId="{CD6E62DE-09B4-4F90-9C66-B416B1801C8D}" type="presParOf" srcId="{5C856A5C-0778-4D6D-82CC-59CEF47BDC24}" destId="{EDAF2C37-67DB-423E-B55D-BBD80C257F38}" srcOrd="0" destOrd="0" presId="urn:microsoft.com/office/officeart/2008/layout/PictureAccentList"/>
    <dgm:cxn modelId="{FDC8FC05-88E3-48BB-9591-F8FCAEF76B75}" type="presParOf" srcId="{EDAF2C37-67DB-423E-B55D-BBD80C257F38}" destId="{66936030-CF18-4D64-AF39-D056D5ADC08F}" srcOrd="0" destOrd="0" presId="urn:microsoft.com/office/officeart/2008/layout/PictureAccentList"/>
    <dgm:cxn modelId="{E92001C5-63C5-425B-A44E-B28920484496}" type="presParOf" srcId="{EDAF2C37-67DB-423E-B55D-BBD80C257F38}" destId="{FDA7C909-3F3A-4C40-8A6C-0EC8F97FECB3}" srcOrd="1" destOrd="0" presId="urn:microsoft.com/office/officeart/2008/layout/PictureAccentList"/>
    <dgm:cxn modelId="{76920E36-C843-4893-8EAF-D10339655B3A}" type="presParOf" srcId="{5C856A5C-0778-4D6D-82CC-59CEF47BDC24}" destId="{7216F8C5-0245-44DB-95CA-AD85C4DF43FB}" srcOrd="1" destOrd="0" presId="urn:microsoft.com/office/officeart/2008/layout/PictureAccentList"/>
    <dgm:cxn modelId="{6ACE34A6-57BC-4DA9-A14D-4B4F34DFBF19}" type="presParOf" srcId="{7216F8C5-0245-44DB-95CA-AD85C4DF43FB}" destId="{500ABC31-BDF1-47F6-A3BE-A7239A730509}" srcOrd="0" destOrd="0" presId="urn:microsoft.com/office/officeart/2008/layout/PictureAccentList"/>
    <dgm:cxn modelId="{4DE3E528-F6C4-4A86-B17B-F0B47B5F642A}" type="presParOf" srcId="{7216F8C5-0245-44DB-95CA-AD85C4DF43FB}" destId="{37BB80F9-94EC-4F73-8DED-19DFE18283B1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257176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Экспертная оценка деятельности Общественных советов и организаций-операторов при проведении </a:t>
            </a:r>
            <a:br>
              <a:rPr lang="ru-RU" sz="3600" b="1" dirty="0" smtClean="0"/>
            </a:br>
            <a:r>
              <a:rPr lang="ru-RU" sz="3600" b="1" dirty="0" smtClean="0"/>
              <a:t>Независимой оценки качества услуг (НОК) в Республике Татарстан 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86124"/>
            <a:ext cx="6400800" cy="200026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Леонтьева Татьяна Ивановна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Председатель комиссии по социальной политике и благотворительной деятельности Общественной Палаты РТ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г.Казань, 29.05.2017 г.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Размещение рейтинга учреждений на муниципальных сайтах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Рейтинг </a:t>
            </a:r>
            <a:r>
              <a:rPr lang="ru-RU" dirty="0" smtClean="0">
                <a:solidFill>
                  <a:srgbClr val="FF0000"/>
                </a:solidFill>
              </a:rPr>
              <a:t>отсутствует</a:t>
            </a:r>
            <a:r>
              <a:rPr lang="ru-RU" dirty="0" smtClean="0"/>
              <a:t> в закладке НОК на сайте:</a:t>
            </a:r>
          </a:p>
          <a:p>
            <a:r>
              <a:rPr lang="ru-RU" dirty="0" err="1" smtClean="0"/>
              <a:t>Бавлинский</a:t>
            </a:r>
            <a:r>
              <a:rPr lang="ru-RU" dirty="0" smtClean="0"/>
              <a:t> муниципальный района</a:t>
            </a:r>
          </a:p>
          <a:p>
            <a:r>
              <a:rPr lang="ru-RU" dirty="0" err="1" smtClean="0"/>
              <a:t>Верхнеуслонского</a:t>
            </a:r>
            <a:endParaRPr lang="ru-RU" dirty="0" smtClean="0"/>
          </a:p>
          <a:p>
            <a:r>
              <a:rPr lang="ru-RU" dirty="0" err="1" smtClean="0"/>
              <a:t>Кайбицкого</a:t>
            </a:r>
            <a:endParaRPr lang="ru-RU" dirty="0" smtClean="0"/>
          </a:p>
          <a:p>
            <a:r>
              <a:rPr lang="ru-RU" dirty="0" smtClean="0"/>
              <a:t>Спасского</a:t>
            </a:r>
          </a:p>
          <a:p>
            <a:r>
              <a:rPr lang="ru-RU" dirty="0" err="1" smtClean="0"/>
              <a:t>Лениногорского</a:t>
            </a:r>
            <a:endParaRPr lang="ru-RU" dirty="0" smtClean="0"/>
          </a:p>
          <a:p>
            <a:r>
              <a:rPr lang="ru-RU" dirty="0" err="1" smtClean="0">
                <a:solidFill>
                  <a:srgbClr val="FF0000"/>
                </a:solidFill>
              </a:rPr>
              <a:t>Меделеевского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err="1" smtClean="0"/>
              <a:t>Муслюмовского</a:t>
            </a:r>
            <a:endParaRPr lang="ru-RU" dirty="0" smtClean="0"/>
          </a:p>
          <a:p>
            <a:r>
              <a:rPr lang="ru-RU" dirty="0" smtClean="0"/>
              <a:t>Нижнекамского</a:t>
            </a:r>
          </a:p>
          <a:p>
            <a:r>
              <a:rPr lang="ru-RU" dirty="0" err="1" smtClean="0"/>
              <a:t>Новошешминского</a:t>
            </a:r>
            <a:endParaRPr lang="ru-RU" dirty="0" smtClean="0"/>
          </a:p>
          <a:p>
            <a:r>
              <a:rPr lang="ru-RU" dirty="0" err="1" smtClean="0">
                <a:solidFill>
                  <a:srgbClr val="FF0000"/>
                </a:solidFill>
              </a:rPr>
              <a:t>Пестречинского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err="1" smtClean="0">
                <a:solidFill>
                  <a:srgbClr val="FF0000"/>
                </a:solidFill>
              </a:rPr>
              <a:t>Ютазинского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Размещение на сайте ОИВ протокола общественного совета по итогам НОК </a:t>
            </a:r>
            <a:br>
              <a:rPr lang="ru-RU" sz="3600" dirty="0" smtClean="0"/>
            </a:br>
            <a:r>
              <a:rPr lang="ru-RU" sz="3600" dirty="0" smtClean="0">
                <a:solidFill>
                  <a:srgbClr val="FF0000"/>
                </a:solidFill>
              </a:rPr>
              <a:t>с рекомендациями (есть в наличии)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Агрызский</a:t>
            </a:r>
            <a:endParaRPr lang="ru-RU" dirty="0" smtClean="0"/>
          </a:p>
          <a:p>
            <a:r>
              <a:rPr lang="ru-RU" dirty="0" err="1" smtClean="0"/>
              <a:t>Азнакаевский</a:t>
            </a:r>
            <a:endParaRPr lang="ru-RU" dirty="0" smtClean="0"/>
          </a:p>
          <a:p>
            <a:r>
              <a:rPr lang="ru-RU" dirty="0" err="1" smtClean="0"/>
              <a:t>Аксубаевский</a:t>
            </a:r>
            <a:endParaRPr lang="ru-RU" dirty="0" smtClean="0"/>
          </a:p>
          <a:p>
            <a:r>
              <a:rPr lang="ru-RU" dirty="0" err="1" smtClean="0">
                <a:solidFill>
                  <a:srgbClr val="00B050"/>
                </a:solidFill>
              </a:rPr>
              <a:t>Актанышский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</a:p>
          <a:p>
            <a:r>
              <a:rPr lang="ru-RU" dirty="0" smtClean="0"/>
              <a:t>Алексеевский</a:t>
            </a:r>
          </a:p>
          <a:p>
            <a:r>
              <a:rPr lang="ru-RU" dirty="0" err="1" smtClean="0"/>
              <a:t>Альметьевский</a:t>
            </a:r>
            <a:endParaRPr lang="ru-RU" dirty="0" smtClean="0"/>
          </a:p>
          <a:p>
            <a:r>
              <a:rPr lang="ru-RU" dirty="0" smtClean="0">
                <a:solidFill>
                  <a:srgbClr val="00B050"/>
                </a:solidFill>
              </a:rPr>
              <a:t>Арский</a:t>
            </a:r>
          </a:p>
          <a:p>
            <a:r>
              <a:rPr lang="ru-RU" dirty="0" err="1" smtClean="0">
                <a:solidFill>
                  <a:srgbClr val="00B050"/>
                </a:solidFill>
              </a:rPr>
              <a:t>Буинский</a:t>
            </a:r>
            <a:endParaRPr lang="ru-RU" dirty="0" smtClean="0">
              <a:solidFill>
                <a:srgbClr val="00B050"/>
              </a:solidFill>
            </a:endParaRPr>
          </a:p>
          <a:p>
            <a:r>
              <a:rPr lang="ru-RU" dirty="0" err="1" smtClean="0">
                <a:solidFill>
                  <a:srgbClr val="00B050"/>
                </a:solidFill>
              </a:rPr>
              <a:t>Верхнеуслонский</a:t>
            </a:r>
            <a:endParaRPr lang="ru-RU" dirty="0" smtClean="0">
              <a:solidFill>
                <a:srgbClr val="00B050"/>
              </a:solidFill>
            </a:endParaRPr>
          </a:p>
          <a:p>
            <a:r>
              <a:rPr lang="ru-RU" dirty="0" err="1" smtClean="0">
                <a:solidFill>
                  <a:srgbClr val="00B050"/>
                </a:solidFill>
              </a:rPr>
              <a:t>Заинский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</a:p>
          <a:p>
            <a:r>
              <a:rPr lang="ru-RU" dirty="0" err="1" smtClean="0"/>
              <a:t>Кайбицкий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>
                <a:solidFill>
                  <a:srgbClr val="00B050"/>
                </a:solidFill>
              </a:rPr>
              <a:t>Камско-Устьинский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Спасский</a:t>
            </a:r>
          </a:p>
          <a:p>
            <a:r>
              <a:rPr lang="ru-RU" dirty="0" err="1" smtClean="0"/>
              <a:t>Муслюмовский</a:t>
            </a:r>
            <a:endParaRPr lang="ru-RU" dirty="0" smtClean="0"/>
          </a:p>
          <a:p>
            <a:r>
              <a:rPr lang="ru-RU" dirty="0" err="1" smtClean="0"/>
              <a:t>Нурлатский</a:t>
            </a:r>
            <a:endParaRPr lang="ru-RU" dirty="0" smtClean="0"/>
          </a:p>
          <a:p>
            <a:r>
              <a:rPr lang="ru-RU" dirty="0" smtClean="0"/>
              <a:t>Рыбно-слободской</a:t>
            </a:r>
          </a:p>
          <a:p>
            <a:r>
              <a:rPr lang="ru-RU" dirty="0" err="1" smtClean="0"/>
              <a:t>Сабинский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Тетюшский</a:t>
            </a:r>
            <a:endParaRPr lang="ru-RU" dirty="0" smtClean="0"/>
          </a:p>
          <a:p>
            <a:r>
              <a:rPr lang="ru-RU" dirty="0" err="1" smtClean="0"/>
              <a:t>Тюлячинский</a:t>
            </a:r>
            <a:endParaRPr lang="ru-RU" dirty="0" smtClean="0"/>
          </a:p>
          <a:p>
            <a:r>
              <a:rPr lang="ru-RU" dirty="0" err="1" smtClean="0">
                <a:solidFill>
                  <a:srgbClr val="00B050"/>
                </a:solidFill>
              </a:rPr>
              <a:t>Тукаевский</a:t>
            </a:r>
            <a:endParaRPr lang="ru-RU" dirty="0" smtClean="0">
              <a:solidFill>
                <a:srgbClr val="00B05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Принятие управленческих решений ОИВ по итогам НОК</a:t>
            </a:r>
            <a:br>
              <a:rPr lang="ru-RU" sz="2800" b="1" dirty="0" smtClean="0"/>
            </a:br>
            <a:r>
              <a:rPr lang="ru-RU" sz="2800" b="1" dirty="0" smtClean="0"/>
              <a:t>(есть в наличии на сайте )</a:t>
            </a:r>
            <a:endParaRPr lang="ru-RU" sz="28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Аксубаевский</a:t>
            </a:r>
            <a:r>
              <a:rPr lang="ru-RU" dirty="0" smtClean="0"/>
              <a:t> – решение главы</a:t>
            </a:r>
          </a:p>
          <a:p>
            <a:r>
              <a:rPr lang="ru-RU" dirty="0" err="1" smtClean="0"/>
              <a:t>Апастовский</a:t>
            </a:r>
            <a:r>
              <a:rPr lang="ru-RU" dirty="0" smtClean="0"/>
              <a:t> – разработан план устранения недочетов</a:t>
            </a:r>
          </a:p>
          <a:p>
            <a:r>
              <a:rPr lang="ru-RU" dirty="0" err="1" smtClean="0"/>
              <a:t>Дрожжановский</a:t>
            </a:r>
            <a:r>
              <a:rPr lang="ru-RU" dirty="0" smtClean="0"/>
              <a:t> – решение главы</a:t>
            </a:r>
          </a:p>
          <a:p>
            <a:r>
              <a:rPr lang="ru-RU" dirty="0" err="1" smtClean="0"/>
              <a:t>Елабужский</a:t>
            </a:r>
            <a:r>
              <a:rPr lang="ru-RU" dirty="0" smtClean="0"/>
              <a:t> – решение главы</a:t>
            </a:r>
          </a:p>
          <a:p>
            <a:r>
              <a:rPr lang="ru-RU" dirty="0" err="1" smtClean="0"/>
              <a:t>Камско-Устьинский</a:t>
            </a:r>
            <a:r>
              <a:rPr lang="ru-RU" dirty="0" smtClean="0"/>
              <a:t> – нет решения главы, но на заседание ОС по результатам НОК были приглашены все начальники Управлений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Непрозрачность процедуры НОК - отсутствие информации:  протокола с рекомендациями, рейтинга учреждений, решений по итогам НОК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r>
              <a:rPr lang="ru-RU" dirty="0" err="1" smtClean="0"/>
              <a:t>Балтасинский</a:t>
            </a:r>
            <a:r>
              <a:rPr lang="ru-RU" dirty="0" smtClean="0"/>
              <a:t> (только рейтинг)</a:t>
            </a:r>
          </a:p>
          <a:p>
            <a:r>
              <a:rPr lang="ru-RU" dirty="0" err="1" smtClean="0"/>
              <a:t>Высокогорский</a:t>
            </a:r>
            <a:endParaRPr lang="ru-RU" dirty="0" smtClean="0"/>
          </a:p>
          <a:p>
            <a:r>
              <a:rPr lang="ru-RU" dirty="0" err="1" smtClean="0"/>
              <a:t>Лаишевский</a:t>
            </a:r>
            <a:endParaRPr lang="ru-RU" dirty="0" smtClean="0"/>
          </a:p>
          <a:p>
            <a:r>
              <a:rPr lang="ru-RU" dirty="0" smtClean="0"/>
              <a:t>Менделеевский</a:t>
            </a:r>
          </a:p>
          <a:p>
            <a:r>
              <a:rPr lang="ru-RU" dirty="0" err="1" smtClean="0"/>
              <a:t>Новошешминский</a:t>
            </a:r>
            <a:endParaRPr lang="ru-RU" dirty="0" smtClean="0"/>
          </a:p>
          <a:p>
            <a:r>
              <a:rPr lang="ru-RU" dirty="0" err="1" smtClean="0"/>
              <a:t>Пестречинский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Выводы: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Складывающаяся практика реализации НОК в Республике Татарстан не достигает законодательно установленных целей (</a:t>
            </a:r>
            <a:r>
              <a:rPr lang="ru-RU" b="1" i="1" dirty="0" smtClean="0"/>
              <a:t>эффективная оптимизация бюджетной сети</a:t>
            </a:r>
            <a:r>
              <a:rPr lang="ru-RU" b="1" dirty="0" smtClean="0"/>
              <a:t>)</a:t>
            </a:r>
          </a:p>
          <a:p>
            <a:r>
              <a:rPr lang="ru-RU" b="1" dirty="0" smtClean="0"/>
              <a:t>Механизм проведения НОК является непрозрачным</a:t>
            </a:r>
          </a:p>
          <a:p>
            <a:r>
              <a:rPr lang="ru-RU" b="1" dirty="0" smtClean="0"/>
              <a:t>Процессуальные индексы становятся более важными, чем конечный результат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Рекомендации: 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Общественным советам</a:t>
            </a:r>
            <a:r>
              <a:rPr lang="ru-RU" dirty="0" smtClean="0"/>
              <a:t>: </a:t>
            </a:r>
          </a:p>
          <a:p>
            <a:r>
              <a:rPr lang="ru-RU" sz="3300" dirty="0" smtClean="0"/>
              <a:t>Подготавливать детальные рекомендации ОИВ по каждому конкретному учреждению;</a:t>
            </a:r>
          </a:p>
          <a:p>
            <a:r>
              <a:rPr lang="ru-RU" sz="3300" dirty="0" smtClean="0"/>
              <a:t>В размещенном файле на сайте ОИВ протокол, содержащий рекомендации по итогам НОК – именовать предметно, не только  датой (Например: «Рекомендации ОИВ по итогам независимой оценки качества услуг»)</a:t>
            </a:r>
          </a:p>
          <a:p>
            <a:r>
              <a:rPr lang="ru-RU" sz="3300" dirty="0" smtClean="0"/>
              <a:t>На итоговом годовом заседании ОС рассматривать вопрос оценки выполнения управленческих решений ОИВ </a:t>
            </a:r>
            <a:r>
              <a:rPr lang="ru-RU" sz="3300" dirty="0" err="1" smtClean="0"/>
              <a:t>подведомственнымими</a:t>
            </a:r>
            <a:r>
              <a:rPr lang="ru-RU" sz="3300" dirty="0" smtClean="0"/>
              <a:t> либо муниципальными учреждениями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Рекомендации: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Органам исполнительной власти:</a:t>
            </a:r>
          </a:p>
          <a:p>
            <a:r>
              <a:rPr lang="ru-RU" dirty="0" smtClean="0"/>
              <a:t>Размещать на сайте в разделе НОК </a:t>
            </a:r>
            <a:r>
              <a:rPr lang="ru-RU" dirty="0" err="1" smtClean="0"/>
              <a:t>техзадание</a:t>
            </a:r>
            <a:r>
              <a:rPr lang="ru-RU" dirty="0" smtClean="0"/>
              <a:t> организации-оператора и аналитический отчет организации-оператора;</a:t>
            </a:r>
          </a:p>
          <a:p>
            <a:r>
              <a:rPr lang="ru-RU" dirty="0" smtClean="0"/>
              <a:t>Проводить разъяснительные мероприятия среди руководителей учреждений о целях НОК;</a:t>
            </a:r>
          </a:p>
          <a:p>
            <a:r>
              <a:rPr lang="ru-RU" dirty="0" smtClean="0"/>
              <a:t>Унифицировать наличие закладки: «Управленческие решения ОИВ по итогам НОК»</a:t>
            </a:r>
          </a:p>
          <a:p>
            <a:r>
              <a:rPr lang="ru-RU" dirty="0" smtClean="0"/>
              <a:t>Полученные рейтинги учреждений и рекомендации ОС использовать  при принятии управленческих решений по повышению эффективности деятельности учреждений; </a:t>
            </a:r>
          </a:p>
          <a:p>
            <a:r>
              <a:rPr lang="ru-RU" dirty="0" smtClean="0"/>
              <a:t>На итоговых коллегиях и профильных годовых конференциях обсуждать результаты НОК с руководителями и работниками учреждений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00034" y="857250"/>
            <a:ext cx="8072494" cy="5268913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altLang="ru-RU" b="1" dirty="0" smtClean="0"/>
              <a:t>Послание Президента Российской Федерации Федеральному собранию 12 декабря 2013 года:</a:t>
            </a:r>
          </a:p>
          <a:p>
            <a:pPr>
              <a:buNone/>
            </a:pPr>
            <a:endParaRPr lang="ru-RU" altLang="ru-RU" i="1" dirty="0" smtClean="0"/>
          </a:p>
          <a:p>
            <a:pPr algn="just">
              <a:buNone/>
            </a:pPr>
            <a:r>
              <a:rPr lang="ru-RU" altLang="ru-RU" dirty="0" smtClean="0"/>
              <a:t>«</a:t>
            </a:r>
            <a:r>
              <a:rPr lang="ru-RU" altLang="ru-RU" b="1" dirty="0" smtClean="0"/>
              <a:t>Важнейшая задача – </a:t>
            </a:r>
            <a:r>
              <a:rPr lang="ru-RU" altLang="ru-RU" b="1" dirty="0" smtClean="0">
                <a:solidFill>
                  <a:srgbClr val="FF0000"/>
                </a:solidFill>
              </a:rPr>
              <a:t>создание системы независимой оценки качества социальных учреждений</a:t>
            </a:r>
            <a:r>
              <a:rPr lang="ru-RU" altLang="ru-RU" b="1" dirty="0" smtClean="0"/>
              <a:t>.</a:t>
            </a:r>
            <a:r>
              <a:rPr lang="ru-RU" altLang="ru-RU" dirty="0" smtClean="0"/>
              <a:t> </a:t>
            </a:r>
          </a:p>
          <a:p>
            <a:pPr algn="just">
              <a:buNone/>
            </a:pPr>
            <a:r>
              <a:rPr lang="ru-RU" altLang="ru-RU" dirty="0" smtClean="0"/>
              <a:t>Этот механизм </a:t>
            </a:r>
            <a:r>
              <a:rPr lang="ru-RU" altLang="ru-RU" b="1" dirty="0" smtClean="0">
                <a:solidFill>
                  <a:srgbClr val="FF0000"/>
                </a:solidFill>
              </a:rPr>
              <a:t>позволит увязать их финансирование с результатами работы</a:t>
            </a:r>
            <a:r>
              <a:rPr lang="ru-RU" altLang="ru-RU" dirty="0" smtClean="0">
                <a:solidFill>
                  <a:srgbClr val="FF0000"/>
                </a:solidFill>
              </a:rPr>
              <a:t>,</a:t>
            </a:r>
            <a:r>
              <a:rPr lang="ru-RU" altLang="ru-RU" dirty="0" smtClean="0"/>
              <a:t> а значит </a:t>
            </a:r>
            <a:r>
              <a:rPr lang="ru-RU" altLang="ru-RU" b="1" dirty="0" smtClean="0">
                <a:solidFill>
                  <a:srgbClr val="FF0000"/>
                </a:solidFill>
              </a:rPr>
              <a:t>провести эффективную оптимизацию бюджетной сети</a:t>
            </a:r>
            <a:r>
              <a:rPr lang="ru-RU" altLang="ru-RU" dirty="0" smtClean="0"/>
              <a:t>.</a:t>
            </a:r>
          </a:p>
          <a:p>
            <a:pPr algn="just">
              <a:buNone/>
            </a:pPr>
            <a:r>
              <a:rPr lang="ru-RU" altLang="ru-RU" dirty="0" smtClean="0"/>
              <a:t>Считаю, что нужны законодательные нормы прямого действия, которые определят единые подходы, стандарты и критерии, а также обязательства всех уровней власти по созданию системы независимой оценки качества работы организаций социальной сферы. И прошу принять соответствующий закон уже в ходе ближайшей весенней сессии. Обращаюсь с настоятельной просьбой к вам, уважаемые коллеги.»</a:t>
            </a:r>
          </a:p>
          <a:p>
            <a:pPr algn="r">
              <a:buNone/>
            </a:pPr>
            <a:endParaRPr lang="ru-RU" altLang="ru-RU" i="1" dirty="0" smtClean="0"/>
          </a:p>
          <a:p>
            <a:pPr algn="r">
              <a:buNone/>
            </a:pPr>
            <a:r>
              <a:rPr lang="ru-RU" altLang="ru-RU" i="1" dirty="0" smtClean="0"/>
              <a:t>В.В. Путин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>
            <a:spLocks noGrp="1"/>
          </p:cNvSpPr>
          <p:nvPr>
            <p:ph type="title"/>
          </p:nvPr>
        </p:nvSpPr>
        <p:spPr>
          <a:xfrm>
            <a:off x="955675" y="115888"/>
            <a:ext cx="7704138" cy="7207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alt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Назначение и цели НОК</a:t>
            </a:r>
          </a:p>
        </p:txBody>
      </p:sp>
      <p:sp>
        <p:nvSpPr>
          <p:cNvPr id="45059" name="Номер слайда 2"/>
          <p:cNvSpPr>
            <a:spLocks noGrp="1"/>
          </p:cNvSpPr>
          <p:nvPr>
            <p:ph type="sldNum" sz="quarter" idx="12"/>
          </p:nvPr>
        </p:nvSpPr>
        <p:spPr bwMode="auto"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C8537805-84C1-4472-BCA9-0640020CD40E}" type="slidenum">
              <a:rPr lang="ru-RU" altLang="ru-RU" smtClean="0">
                <a:solidFill>
                  <a:prstClr val="black"/>
                </a:solidFill>
                <a:latin typeface="Corbel" pitchFamily="34" charset="0"/>
              </a:rPr>
              <a:pPr>
                <a:defRPr/>
              </a:pPr>
              <a:t>3</a:t>
            </a:fld>
            <a:endParaRPr lang="ru-RU" altLang="ru-RU" smtClean="0">
              <a:solidFill>
                <a:prstClr val="black"/>
              </a:solidFill>
              <a:latin typeface="Corbel" pitchFamily="34" charset="0"/>
            </a:endParaRPr>
          </a:p>
        </p:txBody>
      </p:sp>
      <p:graphicFrame>
        <p:nvGraphicFramePr>
          <p:cNvPr id="2" name="Схема 1"/>
          <p:cNvGraphicFramePr/>
          <p:nvPr/>
        </p:nvGraphicFramePr>
        <p:xfrm>
          <a:off x="467544" y="1196752"/>
          <a:ext cx="8545488" cy="4264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1300" dirty="0" smtClean="0">
                <a:latin typeface="Arial" charset="0"/>
                <a:cs typeface="Arial" charset="0"/>
              </a:rPr>
              <a:t/>
            </a:r>
            <a:br>
              <a:rPr lang="ru-RU" altLang="ru-RU" sz="1300" dirty="0" smtClean="0">
                <a:latin typeface="Arial" charset="0"/>
                <a:cs typeface="Arial" charset="0"/>
              </a:rPr>
            </a:br>
            <a:r>
              <a:rPr lang="ru-RU" altLang="ru-RU" sz="1300" dirty="0" smtClean="0">
                <a:latin typeface="Arial" charset="0"/>
                <a:cs typeface="Arial" charset="0"/>
              </a:rPr>
              <a:t/>
            </a:r>
            <a:br>
              <a:rPr lang="ru-RU" altLang="ru-RU" sz="1300" dirty="0" smtClean="0">
                <a:latin typeface="Arial" charset="0"/>
                <a:cs typeface="Arial" charset="0"/>
              </a:rPr>
            </a:br>
            <a:r>
              <a:rPr lang="ru-RU" altLang="ru-RU" sz="1300" dirty="0" smtClean="0">
                <a:latin typeface="Arial" charset="0"/>
                <a:cs typeface="Arial" charset="0"/>
              </a:rPr>
              <a:t/>
            </a:r>
            <a:br>
              <a:rPr lang="ru-RU" altLang="ru-RU" sz="1300" dirty="0" smtClean="0">
                <a:latin typeface="Arial" charset="0"/>
                <a:cs typeface="Arial" charset="0"/>
              </a:rPr>
            </a:br>
            <a:r>
              <a:rPr lang="ru-RU" altLang="ru-RU" sz="1300" dirty="0" smtClean="0">
                <a:latin typeface="Arial" charset="0"/>
                <a:cs typeface="Arial" charset="0"/>
              </a:rPr>
              <a:t/>
            </a:r>
            <a:br>
              <a:rPr lang="ru-RU" altLang="ru-RU" sz="1300" dirty="0" smtClean="0">
                <a:latin typeface="Arial" charset="0"/>
                <a:cs typeface="Arial" charset="0"/>
              </a:rPr>
            </a:br>
            <a:r>
              <a:rPr lang="ru-RU" altLang="ru-RU" sz="1800" dirty="0" smtClean="0">
                <a:latin typeface="Arial" charset="0"/>
                <a:cs typeface="Arial" charset="0"/>
              </a:rPr>
              <a:t>Федеральный закон от 21.07.2014 № 256-ФЗ</a:t>
            </a:r>
            <a:br>
              <a:rPr lang="ru-RU" altLang="ru-RU" sz="1800" dirty="0" smtClean="0">
                <a:latin typeface="Arial" charset="0"/>
                <a:cs typeface="Arial" charset="0"/>
              </a:rPr>
            </a:br>
            <a:r>
              <a:rPr lang="ru-RU" altLang="ru-RU" sz="1800" dirty="0" smtClean="0">
                <a:latin typeface="Arial" charset="0"/>
                <a:cs typeface="Arial" charset="0"/>
              </a:rPr>
              <a:t>«О внесении изменений в отдельные законодательные акты Российской Федерации по вопросам проведения независимой оценки качества оказания услуг организациями в сфере культуры, социального обслуживания, охраны здоровья и образования» ставит задачу </a:t>
            </a:r>
            <a:r>
              <a:rPr lang="ru-RU" altLang="ru-RU" sz="1800" i="1" dirty="0" smtClean="0">
                <a:latin typeface="Arial" charset="0"/>
                <a:cs typeface="Arial" charset="0"/>
              </a:rPr>
              <a:t/>
            </a:r>
            <a:br>
              <a:rPr lang="ru-RU" altLang="ru-RU" sz="1800" i="1" dirty="0" smtClean="0">
                <a:latin typeface="Arial" charset="0"/>
                <a:cs typeface="Arial" charset="0"/>
              </a:rPr>
            </a:br>
            <a:r>
              <a:rPr lang="ru-RU" sz="2200" b="1" dirty="0" smtClean="0">
                <a:solidFill>
                  <a:srgbClr val="FF0000"/>
                </a:solidFill>
              </a:rPr>
              <a:t>Изучение потребительских качеств процесса оказания услуги:</a:t>
            </a:r>
            <a:endParaRPr lang="ru-RU" sz="2200" b="1" dirty="0">
              <a:solidFill>
                <a:srgbClr val="FF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600" b="1" dirty="0" smtClean="0"/>
              <a:t>открытость и  доступность информации </a:t>
            </a:r>
            <a:r>
              <a:rPr lang="ru-RU" sz="2600" dirty="0" smtClean="0"/>
              <a:t>об  организации; </a:t>
            </a:r>
          </a:p>
          <a:p>
            <a:pPr>
              <a:buFont typeface="Wingdings" pitchFamily="2" charset="2"/>
              <a:buChar char="q"/>
            </a:pPr>
            <a:r>
              <a:rPr lang="ru-RU" sz="2600" b="1" dirty="0" smtClean="0"/>
              <a:t>комфортность условий </a:t>
            </a:r>
            <a:r>
              <a:rPr lang="ru-RU" sz="2600" dirty="0" smtClean="0"/>
              <a:t>предоставления услуг и доступность их по лучения; </a:t>
            </a:r>
          </a:p>
          <a:p>
            <a:pPr>
              <a:buFont typeface="Wingdings" pitchFamily="2" charset="2"/>
              <a:buChar char="q"/>
            </a:pPr>
            <a:r>
              <a:rPr lang="ru-RU" sz="2600" b="1" dirty="0" smtClean="0"/>
              <a:t>время ожидания </a:t>
            </a:r>
            <a:r>
              <a:rPr lang="ru-RU" sz="2600" dirty="0" smtClean="0"/>
              <a:t>предоставления услуги; </a:t>
            </a:r>
          </a:p>
          <a:p>
            <a:pPr>
              <a:buFont typeface="Wingdings" pitchFamily="2" charset="2"/>
              <a:buChar char="q"/>
            </a:pPr>
            <a:r>
              <a:rPr lang="ru-RU" sz="2600" b="1" dirty="0" smtClean="0"/>
              <a:t>доброжелательность, вежливость, компетентность </a:t>
            </a:r>
            <a:r>
              <a:rPr lang="ru-RU" sz="2600" dirty="0" smtClean="0"/>
              <a:t>работников организации;</a:t>
            </a:r>
          </a:p>
          <a:p>
            <a:pPr>
              <a:buFont typeface="Wingdings" pitchFamily="2" charset="2"/>
              <a:buChar char="q"/>
            </a:pPr>
            <a:r>
              <a:rPr lang="ru-RU" sz="2600" dirty="0" smtClean="0"/>
              <a:t> </a:t>
            </a:r>
            <a:r>
              <a:rPr lang="ru-RU" sz="2600" b="1" dirty="0" smtClean="0"/>
              <a:t>удовлетворенность </a:t>
            </a:r>
            <a:r>
              <a:rPr lang="ru-RU" sz="2600" dirty="0" smtClean="0"/>
              <a:t>граждан оказанными ус лугами. </a:t>
            </a:r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Результат проведения независимой оценки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b="1" dirty="0" smtClean="0"/>
              <a:t>открытая информация о  результатах оценки</a:t>
            </a:r>
            <a:r>
              <a:rPr lang="ru-RU" dirty="0" smtClean="0"/>
              <a:t>, которой может воспользоваться любое заинтересованное лицо, 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рейтинги организаций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 рекомендации по  улучшению работы для  каждой оцененной организации.</a:t>
            </a:r>
            <a:endParaRPr lang="ru-RU" dirty="0" smtClean="0"/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Задачи общественного совета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b="1" dirty="0" smtClean="0"/>
              <a:t>формирование</a:t>
            </a:r>
            <a:r>
              <a:rPr lang="ru-RU" dirty="0" smtClean="0"/>
              <a:t> предложений для  разработки </a:t>
            </a:r>
            <a:r>
              <a:rPr lang="ru-RU" b="1" dirty="0" smtClean="0"/>
              <a:t>технического задания для  организации</a:t>
            </a:r>
            <a:r>
              <a:rPr lang="ru-RU" dirty="0" smtClean="0"/>
              <a:t>, которая осуществляет сбор, обобщение и  анализ информации о качестве оказания услуг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представление</a:t>
            </a:r>
            <a:r>
              <a:rPr lang="ru-RU" dirty="0" smtClean="0"/>
              <a:t> в уполномоченный орган власти (орган местного самоуправления) </a:t>
            </a:r>
            <a:r>
              <a:rPr lang="ru-RU" b="1" dirty="0" smtClean="0"/>
              <a:t>предложений по улучшению качества их деятельности. </a:t>
            </a:r>
            <a:endParaRPr lang="ru-RU" dirty="0" smtClean="0"/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Задачи организации-оператора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Проведение полевых исследований (анкетирование, выход в учреждение, исследование сайта)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Расчеты и анализ полученных данных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Составление аналитического отчета (включая рейтинг и предварительные рекомендации)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Органы исполнительной власти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Уполномоченный орган </a:t>
            </a:r>
            <a:r>
              <a:rPr lang="ru-RU" dirty="0" smtClean="0"/>
              <a:t>в месячный срок </a:t>
            </a:r>
            <a:r>
              <a:rPr lang="ru-RU" b="1" dirty="0" smtClean="0"/>
              <a:t>должен</a:t>
            </a:r>
            <a:r>
              <a:rPr lang="ru-RU" dirty="0" smtClean="0"/>
              <a:t> ознакомиться с представленной информацией о результатах независимой оценки качества оказания услуг, </a:t>
            </a:r>
            <a:r>
              <a:rPr lang="ru-RU" b="1" dirty="0" smtClean="0"/>
              <a:t>донести результаты до  организаций, принять управленческие решения </a:t>
            </a:r>
          </a:p>
          <a:p>
            <a:r>
              <a:rPr lang="ru-RU" b="1" dirty="0" smtClean="0"/>
              <a:t>Организации,</a:t>
            </a:r>
            <a:r>
              <a:rPr lang="ru-RU" dirty="0" smtClean="0"/>
              <a:t> прошедшие оценку и получившие предложения по улучшению качества предоставления услуг, </a:t>
            </a:r>
            <a:r>
              <a:rPr lang="ru-RU" b="1" dirty="0" smtClean="0"/>
              <a:t>составляют планы,</a:t>
            </a:r>
            <a:r>
              <a:rPr lang="ru-RU" dirty="0" smtClean="0"/>
              <a:t> а уполномоченный орган организует контроль исполнения планов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428596" y="500042"/>
          <a:ext cx="8229599" cy="5745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1065430"/>
                <a:gridCol w="1175657"/>
                <a:gridCol w="1175657"/>
                <a:gridCol w="1175657"/>
                <a:gridCol w="1175657"/>
                <a:gridCol w="1175657"/>
              </a:tblGrid>
              <a:tr h="83332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Министерство</a:t>
                      </a:r>
                      <a:endParaRPr lang="ru-RU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Общественный совет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Организация -оператор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Управленческие</a:t>
                      </a:r>
                      <a:r>
                        <a:rPr lang="ru-RU" sz="1600" baseline="0" dirty="0" smtClean="0"/>
                        <a:t> решения</a:t>
                      </a:r>
                      <a:endParaRPr lang="ru-RU" sz="1600" dirty="0"/>
                    </a:p>
                  </a:txBody>
                  <a:tcPr/>
                </a:tc>
              </a:tr>
              <a:tr h="7407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Рейтинг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Рекомендации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err="1" smtClean="0"/>
                        <a:t>Техзадание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Тип организации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Аналитический отчет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8641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МТЗ и СЗ РТ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+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Нет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НКО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Нет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551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МО и Н РТ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-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НКО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Нет</a:t>
                      </a:r>
                      <a:endParaRPr lang="ru-RU" sz="1800" dirty="0"/>
                    </a:p>
                  </a:txBody>
                  <a:tcPr/>
                </a:tc>
              </a:tr>
              <a:tr h="586413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solidFill>
                            <a:srgbClr val="FF0000"/>
                          </a:solidFill>
                        </a:rPr>
                        <a:t>Минкульт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 РТ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Нет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НКО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Нет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2962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Минздрав РТ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+</a:t>
                      </a:r>
                    </a:p>
                    <a:p>
                      <a:pPr algn="ctr"/>
                      <a:r>
                        <a:rPr lang="ru-RU" sz="1800" dirty="0" smtClean="0"/>
                        <a:t>-</a:t>
                      </a:r>
                      <a:r>
                        <a:rPr lang="ru-RU" sz="1400" dirty="0" smtClean="0"/>
                        <a:t>отсутствует за 2016 год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Нет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НКО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Нет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Нет</a:t>
                      </a:r>
                      <a:endParaRPr lang="ru-RU" sz="1800" dirty="0"/>
                    </a:p>
                  </a:txBody>
                  <a:tcPr/>
                </a:tc>
              </a:tr>
              <a:tr h="132714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Мин. по делам</a:t>
                      </a:r>
                      <a:r>
                        <a:rPr lang="ru-RU" sz="1600" baseline="0" dirty="0" smtClean="0"/>
                        <a:t> молодежи и спорта РТ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+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Нет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ГБУ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Нет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716</TotalTime>
  <Words>566</Words>
  <Application>Microsoft Office PowerPoint</Application>
  <PresentationFormat>Экран (4:3)</PresentationFormat>
  <Paragraphs>144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Corbel</vt:lpstr>
      <vt:lpstr>Wingdings</vt:lpstr>
      <vt:lpstr>Тема Office</vt:lpstr>
      <vt:lpstr>Экспертная оценка деятельности Общественных советов и организаций-операторов при проведении  Независимой оценки качества услуг (НОК) в Республике Татарстан </vt:lpstr>
      <vt:lpstr>Презентация PowerPoint</vt:lpstr>
      <vt:lpstr>Назначение и цели НОК</vt:lpstr>
      <vt:lpstr>    Федеральный закон от 21.07.2014 № 256-ФЗ «О внесении изменений в отдельные законодательные акты Российской Федерации по вопросам проведения независимой оценки качества оказания услуг организациями в сфере культуры, социального обслуживания, охраны здоровья и образования» ставит задачу  Изучение потребительских качеств процесса оказания услуги:</vt:lpstr>
      <vt:lpstr>Результат проведения независимой оценки </vt:lpstr>
      <vt:lpstr>Задачи общественного совета</vt:lpstr>
      <vt:lpstr>Задачи организации-оператора</vt:lpstr>
      <vt:lpstr>Органы исполнительной власти</vt:lpstr>
      <vt:lpstr>Презентация PowerPoint</vt:lpstr>
      <vt:lpstr>Размещение рейтинга учреждений на муниципальных сайтах</vt:lpstr>
      <vt:lpstr>Размещение на сайте ОИВ протокола общественного совета по итогам НОК  с рекомендациями (есть в наличии)</vt:lpstr>
      <vt:lpstr>Принятие управленческих решений ОИВ по итогам НОК (есть в наличии на сайте )</vt:lpstr>
      <vt:lpstr>Непрозрачность процедуры НОК - отсутствие информации:  протокола с рекомендациями, рейтинга учреждений, решений по итогам НОК</vt:lpstr>
      <vt:lpstr>Выводы:  </vt:lpstr>
      <vt:lpstr>Рекомендации: </vt:lpstr>
      <vt:lpstr>Рекомендации: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Экспертная оценка деятельности Общественных советов и организаций-операторов при проведении  Независимой оценки качества услуг</dc:title>
  <dc:creator>user</dc:creator>
  <cp:lastModifiedBy>USER</cp:lastModifiedBy>
  <cp:revision>37</cp:revision>
  <dcterms:created xsi:type="dcterms:W3CDTF">2017-05-27T17:17:58Z</dcterms:created>
  <dcterms:modified xsi:type="dcterms:W3CDTF">2017-05-29T07:04:11Z</dcterms:modified>
</cp:coreProperties>
</file>