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74" r:id="rId8"/>
    <p:sldId id="261" r:id="rId9"/>
    <p:sldId id="276" r:id="rId10"/>
    <p:sldId id="269" r:id="rId11"/>
    <p:sldId id="263" r:id="rId12"/>
    <p:sldId id="273" r:id="rId13"/>
    <p:sldId id="265" r:id="rId14"/>
    <p:sldId id="267" r:id="rId15"/>
    <p:sldId id="277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cissrt" TargetMode="External"/><Relationship Id="rId2" Type="http://schemas.openxmlformats.org/officeDocument/2006/relationships/hyperlink" Target="mailto:ciss.rt@mail.ru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fo@rcc16.ru" TargetMode="External"/><Relationship Id="rId4" Type="http://schemas.openxmlformats.org/officeDocument/2006/relationships/hyperlink" Target="http://www.rcc16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Методические рекомендации по заполнению заявки конкурса Кабинета Министров РТ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2017 </a:t>
            </a:r>
            <a:r>
              <a:rPr lang="ru-RU" dirty="0" smtClean="0"/>
              <a:t>году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Председатель Комиссии по социальной политике и благотворительной деятельности  Общественной Палаты Республики Татарстан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Леонтьева Татьяна Ивановна</a:t>
            </a:r>
          </a:p>
          <a:p>
            <a:pPr algn="r"/>
            <a:r>
              <a:rPr lang="ru-RU" sz="1700" smtClean="0"/>
              <a:t>05.04.2016 </a:t>
            </a:r>
            <a:r>
              <a:rPr lang="ru-RU" sz="1700" dirty="0" smtClean="0"/>
              <a:t>г.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Примеры показателей (+) количественные и качественные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857232"/>
          <a:ext cx="8229600" cy="568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3522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качественные</a:t>
                      </a:r>
                    </a:p>
                  </a:txBody>
                  <a:tcPr/>
                </a:tc>
              </a:tr>
              <a:tr h="882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Охват 50 инвалидов войн 	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1.Увеличить на 12 % долю ветеранов, занимающихся спортом	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174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Привлечение50 молодых людей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Увеличить на 50 чел. число допризывников, участвующих в военно-спортивных мероприятиях	</a:t>
                      </a:r>
                    </a:p>
                  </a:txBody>
                  <a:tcPr/>
                </a:tc>
              </a:tr>
              <a:tr h="1146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Тренинги для 3 тыс.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потенц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Добровольцев	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Рост на 0.1% доли трудоспособного населения Москвы, включенного в добровольчество	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8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Разработано 10 социальных проектов с участием 200 выпускников детдомов	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Снижение уровня правонарушений среди выпускников сиротских учреждений на 2-3%	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8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Привлечение50 молодых людей	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Увеличить на 50 чел. число допризывников, участвующих в военно-спортивных мероприятиях	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6. Бюджет и смета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966"/>
                <a:gridCol w="224887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Собственные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Запрашиваемые средства</a:t>
                      </a:r>
                      <a:endParaRPr lang="ru-RU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Типографские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8 500,00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18 500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1" y="3071810"/>
            <a:ext cx="8215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Смета: </a:t>
            </a:r>
            <a:r>
              <a:rPr lang="ru-RU" u="sng" dirty="0" smtClean="0"/>
              <a:t>подробный расчет статьи расходов (сколько, по чем, как называется):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3643314"/>
          <a:ext cx="616743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47802"/>
                <a:gridCol w="1595438"/>
                <a:gridCol w="1524000"/>
              </a:tblGrid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единиц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единицы в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Буклеты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10 000,00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Баннер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6 000,00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>
                  <a:txBody>
                    <a:bodyPr/>
                    <a:lstStyle/>
                    <a:p>
                      <a:r>
                        <a:rPr lang="ru-RU" dirty="0" smtClean="0"/>
                        <a:t>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2 500,00</a:t>
                      </a:r>
                      <a:endParaRPr lang="ru-RU" dirty="0"/>
                    </a:p>
                  </a:txBody>
                  <a:tcPr/>
                </a:tc>
              </a:tr>
              <a:tr h="257177">
                <a:tc gridSpan="3"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18 500,00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7. Обоснование необходимости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Что будет, если проблема не найдет разрешения?</a:t>
            </a:r>
            <a:endParaRPr lang="ru-RU" dirty="0" smtClean="0"/>
          </a:p>
          <a:p>
            <a:r>
              <a:rPr lang="ru-RU" b="1" dirty="0" smtClean="0"/>
              <a:t>Что уже было сделано </a:t>
            </a:r>
            <a:r>
              <a:rPr lang="ru-RU" dirty="0" smtClean="0"/>
              <a:t>для ее решения?</a:t>
            </a:r>
          </a:p>
          <a:p>
            <a:r>
              <a:rPr lang="ru-RU" b="1" dirty="0" smtClean="0"/>
              <a:t>Имеются ли конкурирующие проекты</a:t>
            </a:r>
            <a:r>
              <a:rPr lang="ru-RU" dirty="0" smtClean="0"/>
              <a:t>?</a:t>
            </a:r>
          </a:p>
          <a:p>
            <a:pPr lvl="0"/>
            <a:r>
              <a:rPr lang="ru-RU" b="1" dirty="0" smtClean="0"/>
              <a:t>Мотивирована ли целевая группа на  изменения</a:t>
            </a:r>
            <a:r>
              <a:rPr lang="ru-RU" dirty="0" smtClean="0"/>
              <a:t>, является ли она соучастником проекта?</a:t>
            </a:r>
          </a:p>
          <a:p>
            <a:pPr lvl="0"/>
            <a:r>
              <a:rPr lang="ru-RU" b="1" dirty="0" smtClean="0"/>
              <a:t>Какие изменения предполагаются?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Приложения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Информация о партнерах (в</a:t>
            </a:r>
            <a:r>
              <a:rPr lang="ru-RU" dirty="0" smtClean="0"/>
              <a:t> успешном проекте всегда есть союзники), письма поддержки.</a:t>
            </a:r>
          </a:p>
          <a:p>
            <a:r>
              <a:rPr lang="ru-RU" b="1" dirty="0" smtClean="0"/>
              <a:t>Благодарственные письма </a:t>
            </a:r>
            <a:r>
              <a:rPr lang="ru-RU" dirty="0" smtClean="0"/>
              <a:t>от партнеров по другим проектам;  </a:t>
            </a:r>
          </a:p>
          <a:p>
            <a:r>
              <a:rPr lang="ru-RU" b="1" dirty="0" smtClean="0"/>
              <a:t>Копии статей из СМИ </a:t>
            </a:r>
            <a:r>
              <a:rPr lang="ru-RU" dirty="0" smtClean="0"/>
              <a:t>о Вас и вашей деятельности;</a:t>
            </a:r>
          </a:p>
          <a:p>
            <a:r>
              <a:rPr lang="ru-RU" b="1" dirty="0" smtClean="0"/>
              <a:t>Дипломы и награды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Из заявки на грант должно быть понятно, что: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авторы проекта хорошо знают проблему;</a:t>
            </a:r>
          </a:p>
          <a:p>
            <a:r>
              <a:rPr lang="ru-RU" dirty="0" smtClean="0"/>
              <a:t>проект может быть выполнен в согласованные с </a:t>
            </a:r>
            <a:r>
              <a:rPr lang="ru-RU" dirty="0" err="1" smtClean="0"/>
              <a:t>грантодателем</a:t>
            </a:r>
            <a:r>
              <a:rPr lang="ru-RU" dirty="0" smtClean="0"/>
              <a:t> сроки;</a:t>
            </a:r>
          </a:p>
          <a:p>
            <a:r>
              <a:rPr lang="ru-RU" dirty="0" smtClean="0"/>
              <a:t> запрашиваемые средства не являются чрезмерными;</a:t>
            </a:r>
          </a:p>
          <a:p>
            <a:r>
              <a:rPr lang="ru-RU" dirty="0" smtClean="0"/>
              <a:t>проект будет выполняться квалифицированными специалистами;</a:t>
            </a:r>
          </a:p>
          <a:p>
            <a:r>
              <a:rPr lang="ru-RU" dirty="0" smtClean="0"/>
              <a:t>предлагаются высокоэффективные методы решения проблемы;</a:t>
            </a:r>
          </a:p>
          <a:p>
            <a:r>
              <a:rPr lang="ru-RU" dirty="0" smtClean="0"/>
              <a:t> организация имеет опыт осуществления схожих проектов;</a:t>
            </a:r>
          </a:p>
          <a:p>
            <a:r>
              <a:rPr lang="ru-RU" dirty="0" smtClean="0"/>
              <a:t>организация способна отчитаться за полученные средства;</a:t>
            </a:r>
          </a:p>
          <a:p>
            <a:r>
              <a:rPr lang="ru-RU" dirty="0" smtClean="0"/>
              <a:t> результаты проекта будут значимы не только для его авторов и</a:t>
            </a:r>
          </a:p>
          <a:p>
            <a:r>
              <a:rPr lang="ru-RU" dirty="0" smtClean="0"/>
              <a:t>исполнителей.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Типичные ошибки при подготовке проектных заявок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Основной </a:t>
            </a:r>
            <a:r>
              <a:rPr lang="ru-RU" b="1" dirty="0" smtClean="0">
                <a:solidFill>
                  <a:srgbClr val="FF0000"/>
                </a:solidFill>
              </a:rPr>
              <a:t>запрос средств на текущую деятельность НКО</a:t>
            </a:r>
            <a:r>
              <a:rPr lang="ru-RU" b="1" dirty="0" smtClean="0"/>
              <a:t>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Проблема не сформулирована </a:t>
            </a:r>
            <a:r>
              <a:rPr lang="ru-RU" b="1" dirty="0" smtClean="0"/>
              <a:t>в терминах ЦГ и/или противоречия </a:t>
            </a:r>
          </a:p>
          <a:p>
            <a:r>
              <a:rPr lang="ru-RU" b="1" dirty="0" smtClean="0"/>
              <a:t>Не обоснованы предположения/гипотезы;</a:t>
            </a:r>
          </a:p>
          <a:p>
            <a:r>
              <a:rPr lang="ru-RU" b="1" dirty="0" smtClean="0"/>
              <a:t>Цели размыты и неоднозначны</a:t>
            </a:r>
          </a:p>
          <a:p>
            <a:r>
              <a:rPr lang="ru-RU" b="1" dirty="0" smtClean="0"/>
              <a:t>Не продумана стратегия (</a:t>
            </a:r>
            <a:r>
              <a:rPr lang="ru-RU" b="1" dirty="0" smtClean="0">
                <a:solidFill>
                  <a:srgbClr val="FF0000"/>
                </a:solidFill>
              </a:rPr>
              <a:t>не продумана логика проекта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Задачи не согласуются с целью (нарушены причинно-следственные связи);</a:t>
            </a:r>
          </a:p>
          <a:p>
            <a:r>
              <a:rPr lang="ru-RU" b="1" dirty="0" smtClean="0"/>
              <a:t>Ожидаемые результаты: нет количественных и качественных характеристик;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Нет системы оценки: как понять, что проект реализован эффективно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Неэффективный бюджет: бюджет не соотв. плану мероприятий, не обоснованы («раздуты») статьи на оплату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Контактны ресурсных центров для СО НКО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cap="all" dirty="0" smtClean="0"/>
              <a:t/>
            </a:r>
            <a:br>
              <a:rPr lang="ru-RU" sz="2200" b="1" cap="all" dirty="0" smtClean="0"/>
            </a:br>
            <a:r>
              <a:rPr lang="ru-RU" sz="2200" b="1" cap="all" dirty="0" smtClean="0"/>
              <a:t>ЦЕНТР </a:t>
            </a:r>
            <a:r>
              <a:rPr lang="ru-RU" sz="2200" b="1" cap="all" dirty="0" smtClean="0"/>
              <a:t>ИННОВАЦИЙ В СОЦИАЛЬНОЙ СФЕРЕ РЕСУРСНЫЙ ЦЕНТР ПОДДЕРЖКИ СО </a:t>
            </a:r>
            <a:r>
              <a:rPr lang="ru-RU" sz="2200" b="1" cap="all" dirty="0" smtClean="0"/>
              <a:t>НКО</a:t>
            </a:r>
          </a:p>
          <a:p>
            <a:pPr>
              <a:buNone/>
            </a:pPr>
            <a:r>
              <a:rPr lang="ru-RU" b="1" dirty="0" smtClean="0"/>
              <a:t>Тел</a:t>
            </a:r>
            <a:r>
              <a:rPr lang="ru-RU" b="1" dirty="0" smtClean="0"/>
              <a:t>. (843) 296 08 </a:t>
            </a:r>
            <a:r>
              <a:rPr lang="ru-RU" b="1" dirty="0" smtClean="0"/>
              <a:t>85</a:t>
            </a:r>
          </a:p>
          <a:p>
            <a:pPr>
              <a:buNone/>
            </a:pPr>
            <a:r>
              <a:rPr lang="en-US" dirty="0" smtClean="0"/>
              <a:t>http://www.ciss-rt.ru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E-mail</a:t>
            </a:r>
            <a:r>
              <a:rPr lang="ru-RU" dirty="0" smtClean="0"/>
              <a:t>: </a:t>
            </a:r>
            <a:r>
              <a:rPr lang="ru-RU" dirty="0" err="1" smtClean="0">
                <a:hlinkClick r:id="rId2"/>
              </a:rPr>
              <a:t>ciss.rt@mail.ru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VK: </a:t>
            </a:r>
            <a:r>
              <a:rPr lang="ru-RU" dirty="0" smtClean="0">
                <a:hlinkClick r:id="rId3"/>
              </a:rPr>
              <a:t>https://vk.com/cissrt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АНО Ресурсный центр «Перспектива» г. Набережные Челны</a:t>
            </a:r>
          </a:p>
          <a:p>
            <a:pPr>
              <a:buNone/>
            </a:pPr>
            <a:r>
              <a:rPr lang="ru-RU" dirty="0" smtClean="0"/>
              <a:t>Ул. Цветочный бульвар 1а</a:t>
            </a:r>
          </a:p>
          <a:p>
            <a:pPr>
              <a:buNone/>
            </a:pPr>
            <a:r>
              <a:rPr lang="ru-RU" dirty="0" smtClean="0"/>
              <a:t>Директор </a:t>
            </a:r>
          </a:p>
          <a:p>
            <a:pPr>
              <a:buNone/>
            </a:pPr>
            <a:r>
              <a:rPr lang="ru-RU" dirty="0" err="1" smtClean="0"/>
              <a:t>Шагиева</a:t>
            </a:r>
            <a:r>
              <a:rPr lang="ru-RU" dirty="0" smtClean="0"/>
              <a:t> </a:t>
            </a:r>
            <a:r>
              <a:rPr lang="ru-RU" dirty="0" err="1" smtClean="0"/>
              <a:t>Гульнар</a:t>
            </a:r>
            <a:r>
              <a:rPr lang="ru-RU" dirty="0" smtClean="0"/>
              <a:t> Юсуповна</a:t>
            </a:r>
          </a:p>
          <a:p>
            <a:pPr>
              <a:buNone/>
            </a:pPr>
            <a:r>
              <a:rPr lang="ru-RU" dirty="0" smtClean="0"/>
              <a:t>8-960-087-75-36</a:t>
            </a:r>
          </a:p>
          <a:p>
            <a:pPr>
              <a:buNone/>
            </a:pPr>
            <a:r>
              <a:rPr lang="en-US" smtClean="0">
                <a:hlinkClick r:id="rId4"/>
              </a:rPr>
              <a:t>www.rcc16.ru</a:t>
            </a:r>
            <a:endParaRPr lang="en-US" dirty="0" smtClean="0"/>
          </a:p>
          <a:p>
            <a:pPr>
              <a:buNone/>
            </a:pPr>
            <a:r>
              <a:rPr lang="en-US" smtClean="0">
                <a:hlinkClick r:id="rId5"/>
              </a:rPr>
              <a:t>info@rcc16.ru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/>
          <a:lstStyle/>
          <a:p>
            <a:r>
              <a:rPr lang="ru-RU" b="1" dirty="0" smtClean="0"/>
              <a:t>Социальный проект</a:t>
            </a:r>
            <a:r>
              <a:rPr lang="ru-RU" dirty="0" smtClean="0"/>
              <a:t> </a:t>
            </a:r>
            <a:r>
              <a:rPr lang="ru-RU" b="1" dirty="0" smtClean="0"/>
              <a:t>локализован:</a:t>
            </a:r>
            <a:br>
              <a:rPr lang="ru-RU" b="1" dirty="0" smtClean="0"/>
            </a:br>
            <a:r>
              <a:rPr lang="ru-RU" b="1" dirty="0" smtClean="0"/>
              <a:t> -по месту, </a:t>
            </a:r>
            <a:br>
              <a:rPr lang="ru-RU" b="1" dirty="0" smtClean="0"/>
            </a:br>
            <a:r>
              <a:rPr lang="ru-RU" b="1" dirty="0" smtClean="0"/>
              <a:t>-времени,</a:t>
            </a:r>
            <a:br>
              <a:rPr lang="ru-RU" b="1" dirty="0" smtClean="0"/>
            </a:br>
            <a:r>
              <a:rPr lang="ru-RU" b="1" dirty="0" smtClean="0"/>
              <a:t> - ресурсам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b="1" dirty="0" smtClean="0"/>
              <a:t>Чаще всего мы подаем заявки на проекты двух видов: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Поддерживающие проекты - </a:t>
            </a:r>
            <a:r>
              <a:rPr lang="ru-RU" dirty="0" smtClean="0"/>
              <a:t>цель таких проектов – </a:t>
            </a:r>
            <a:r>
              <a:rPr lang="ru-RU" b="1" dirty="0" smtClean="0"/>
              <a:t>охрана и восстановление</a:t>
            </a:r>
            <a:endParaRPr lang="ru-RU" dirty="0" smtClean="0"/>
          </a:p>
          <a:p>
            <a:r>
              <a:rPr lang="ru-RU" b="1" dirty="0" smtClean="0"/>
              <a:t>Новационные проекты -  </a:t>
            </a:r>
            <a:r>
              <a:rPr lang="ru-RU" dirty="0" smtClean="0"/>
              <a:t>их</a:t>
            </a:r>
            <a:r>
              <a:rPr lang="ru-RU" b="1" dirty="0" smtClean="0"/>
              <a:t> </a:t>
            </a:r>
            <a:r>
              <a:rPr lang="ru-RU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внедрение принципиально </a:t>
            </a:r>
            <a:r>
              <a:rPr lang="ru-RU" b="1" dirty="0" smtClean="0"/>
              <a:t>новых разработок </a:t>
            </a:r>
            <a:r>
              <a:rPr lang="ru-RU" dirty="0" smtClean="0"/>
              <a:t>(методов, технологий, регламентов, нормативных документов и т.д.).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600200"/>
            <a:ext cx="7872442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Социальное проектирование в своей основе предполагает определенные</a:t>
            </a:r>
          </a:p>
          <a:p>
            <a:pPr algn="ctr">
              <a:buNone/>
            </a:pPr>
            <a:r>
              <a:rPr lang="ru-RU" b="1" dirty="0" smtClean="0"/>
              <a:t>социальные изменения </a:t>
            </a:r>
            <a:r>
              <a:rPr lang="ru-RU" dirty="0" smtClean="0"/>
              <a:t>эти изменения задумываются, получают обоснование,</a:t>
            </a:r>
          </a:p>
          <a:p>
            <a:pPr algn="ctr">
              <a:buNone/>
            </a:pPr>
            <a:r>
              <a:rPr lang="ru-RU" dirty="0" smtClean="0"/>
              <a:t>планируются, т.е., представляют собой разновидность инновационной</a:t>
            </a:r>
          </a:p>
          <a:p>
            <a:pPr algn="ctr">
              <a:buNone/>
            </a:pPr>
            <a:r>
              <a:rPr lang="ru-RU" dirty="0" smtClean="0"/>
              <a:t>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1. Описание проблемы: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Сжатая формулировка ситуации, которая требует изменения</a:t>
            </a:r>
            <a:r>
              <a:rPr lang="ru-RU" dirty="0" smtClean="0"/>
              <a:t>. </a:t>
            </a:r>
          </a:p>
          <a:p>
            <a:pPr lvl="0"/>
            <a:r>
              <a:rPr lang="ru-RU" b="1" dirty="0" smtClean="0"/>
              <a:t>Насколько значима для общества</a:t>
            </a:r>
            <a:r>
              <a:rPr lang="ru-RU" dirty="0" smtClean="0"/>
              <a:t> (группы людей или организаций, с ориентацией на потребности которых строится проект) социальная проблема, решению которой призван способствовать наш проекта.</a:t>
            </a:r>
          </a:p>
          <a:p>
            <a:pPr lvl="0"/>
            <a:r>
              <a:rPr lang="ru-RU" dirty="0" smtClean="0"/>
              <a:t>Наличие  </a:t>
            </a:r>
            <a:r>
              <a:rPr lang="ru-RU" b="1" dirty="0" smtClean="0"/>
              <a:t>противоречия между существующими и желаемым</a:t>
            </a:r>
            <a:r>
              <a:rPr lang="ru-RU" dirty="0" smtClean="0"/>
              <a:t>, которое в сообществе вызывает напряжение, и есть желание приложить усилия к его преодолению.</a:t>
            </a:r>
          </a:p>
          <a:p>
            <a:pPr lvl="0"/>
            <a:r>
              <a:rPr lang="ru-RU" b="1" dirty="0" smtClean="0"/>
              <a:t>Поддается</a:t>
            </a:r>
            <a:r>
              <a:rPr lang="ru-RU" dirty="0" smtClean="0"/>
              <a:t> ли проблема решению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Цели и задачи проекта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Цель проекта</a:t>
            </a:r>
            <a:r>
              <a:rPr lang="ru-RU" dirty="0" smtClean="0"/>
              <a:t> – то, что мы хотим достичь в ходе реализации проекта (каковы ценности целевой группы). </a:t>
            </a:r>
          </a:p>
          <a:p>
            <a:pPr>
              <a:buNone/>
            </a:pPr>
            <a:r>
              <a:rPr lang="ru-RU" b="1" dirty="0" smtClean="0"/>
              <a:t>Требования к цели:</a:t>
            </a:r>
            <a:endParaRPr lang="ru-RU" dirty="0" smtClean="0"/>
          </a:p>
          <a:p>
            <a:pPr lvl="0"/>
            <a:r>
              <a:rPr lang="ru-RU" dirty="0" smtClean="0"/>
              <a:t>Цель д.б. достижима в рамках данного проекта.</a:t>
            </a:r>
          </a:p>
          <a:p>
            <a:pPr lvl="0"/>
            <a:r>
              <a:rPr lang="ru-RU" dirty="0" smtClean="0"/>
              <a:t>Цель д.б. сформулирована как безусловная.</a:t>
            </a:r>
          </a:p>
          <a:p>
            <a:pPr lvl="0"/>
            <a:r>
              <a:rPr lang="ru-RU" dirty="0" smtClean="0"/>
              <a:t>Цель должна предусматривать итоговый результат.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Это конкретные </a:t>
            </a:r>
            <a:r>
              <a:rPr lang="ru-RU" b="1" dirty="0" smtClean="0"/>
              <a:t>действия</a:t>
            </a:r>
            <a:r>
              <a:rPr lang="ru-RU" dirty="0" smtClean="0"/>
              <a:t>, которые предстоит осуществить.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Методы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Как будет привлечена целевая группа</a:t>
            </a:r>
          </a:p>
          <a:p>
            <a:pPr lvl="0"/>
            <a:r>
              <a:rPr lang="ru-RU" b="1" dirty="0" smtClean="0"/>
              <a:t>Как будут привлечены к реализации проекта государственные органы</a:t>
            </a:r>
            <a:r>
              <a:rPr lang="ru-RU" dirty="0" smtClean="0"/>
              <a:t>, СМИ, коммерческий сектор</a:t>
            </a:r>
          </a:p>
          <a:p>
            <a:pPr lvl="0"/>
            <a:r>
              <a:rPr lang="ru-RU" dirty="0" smtClean="0"/>
              <a:t>Указать, </a:t>
            </a:r>
            <a:r>
              <a:rPr lang="ru-RU" b="1" dirty="0" smtClean="0"/>
              <a:t>как будет обеспечиваться руководство Проектом</a:t>
            </a:r>
            <a:r>
              <a:rPr lang="ru-RU" dirty="0" smtClean="0"/>
              <a:t>, координация деятельности исполнителей и соисполнителей Проекта</a:t>
            </a:r>
          </a:p>
          <a:p>
            <a:pPr lvl="0"/>
            <a:r>
              <a:rPr lang="ru-RU" dirty="0" smtClean="0"/>
              <a:t>Как будет проводиться </a:t>
            </a:r>
            <a:r>
              <a:rPr lang="ru-RU" b="1" dirty="0" smtClean="0"/>
              <a:t>мониторинг достигнутых результатов</a:t>
            </a:r>
            <a:r>
              <a:rPr lang="ru-RU" dirty="0" smtClean="0"/>
              <a:t>, контроль реализации мероприятий Проекта, целевого и эффективного использования финансовых средств и ресурсов,</a:t>
            </a:r>
          </a:p>
          <a:p>
            <a:pPr lvl="0"/>
            <a:r>
              <a:rPr lang="ru-RU" dirty="0" smtClean="0"/>
              <a:t>Будет ли предусмотрено </a:t>
            </a:r>
            <a:r>
              <a:rPr lang="ru-RU" b="1" dirty="0" smtClean="0"/>
              <a:t>распространение положительного опыта реализации Проекта</a:t>
            </a:r>
            <a:r>
              <a:rPr lang="ru-RU" dirty="0" smtClean="0"/>
              <a:t>.</a:t>
            </a:r>
          </a:p>
          <a:p>
            <a:pPr lvl="0"/>
            <a:r>
              <a:rPr lang="ru-RU" b="1" dirty="0" smtClean="0"/>
              <a:t>Какие свои личные качества </a:t>
            </a:r>
            <a:r>
              <a:rPr lang="ru-RU" dirty="0" smtClean="0"/>
              <a:t>(способности, таланты, ориентации) автор и исполнители смогут реализовать в проекте.</a:t>
            </a:r>
          </a:p>
          <a:p>
            <a:pPr lvl="0"/>
            <a:r>
              <a:rPr lang="ru-RU" dirty="0" smtClean="0"/>
              <a:t>Описать, как будет осуществляться </a:t>
            </a:r>
            <a:r>
              <a:rPr lang="ru-RU" b="1" dirty="0" smtClean="0"/>
              <a:t>обратная связь с целевой группой </a:t>
            </a:r>
            <a:r>
              <a:rPr lang="ru-RU" dirty="0" smtClean="0"/>
              <a:t>после завершения реализации Проекта.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4. План мероприятий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571472" y="2857496"/>
          <a:ext cx="7286676" cy="240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2857520"/>
                <a:gridCol w="2214578"/>
                <a:gridCol w="1357322"/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мероприятий</a:t>
                      </a:r>
                      <a:endParaRPr lang="ru-RU" sz="11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/>
                          <a:ea typeface="Times New Roman"/>
                          <a:cs typeface="Times New Roman"/>
                        </a:rPr>
                        <a:t>Ответственные и место</a:t>
                      </a:r>
                      <a:r>
                        <a:rPr lang="ru-RU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проведения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Сроки реализации</a:t>
                      </a: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071" marR="42071" marT="0" marB="0"/>
                </a:tc>
              </a:tr>
              <a:tr h="69468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Организация благотворительной</a:t>
                      </a:r>
                      <a:r>
                        <a:rPr lang="ru-RU" baseline="0" dirty="0" smtClean="0"/>
                        <a:t> ярмарки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Корнеев А.В.</a:t>
                      </a:r>
                    </a:p>
                    <a:p>
                      <a:r>
                        <a:rPr lang="ru-RU" dirty="0" smtClean="0"/>
                        <a:t>Илларионова А.Г.</a:t>
                      </a:r>
                    </a:p>
                    <a:p>
                      <a:r>
                        <a:rPr lang="ru-RU" dirty="0" smtClean="0"/>
                        <a:t>г.</a:t>
                      </a:r>
                      <a:r>
                        <a:rPr lang="ru-RU" baseline="0" dirty="0" smtClean="0"/>
                        <a:t> Набережные Челны</a:t>
                      </a:r>
                      <a:endParaRPr lang="ru-RU" dirty="0"/>
                    </a:p>
                  </a:txBody>
                  <a:tcPr marL="56094" marR="56094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2017 года</a:t>
                      </a:r>
                      <a:endParaRPr lang="ru-RU" dirty="0"/>
                    </a:p>
                  </a:txBody>
                  <a:tcPr marL="56094" marR="56094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857884" y="1714487"/>
            <a:ext cx="3109906" cy="92869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Что же мы будем делать конкретно?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5. Ожидаемые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1)наименование и количественный состав целевой группы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число детей,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число взрослых, участвующих в мероприятиях Проекта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число добровольцев,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число специалистов, которые будут принимать участие в мероприятиях Проекта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количество проведенных мероприятий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 показатели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 решенные задачи, которые были поставлены в начале проекта –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именно измениться в жизни людей в ходе реализации проекта?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879</Words>
  <PresentationFormat>Экран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Методические рекомендации по заполнению заявки конкурса Кабинета Министров РТ  в 2017 году </vt:lpstr>
      <vt:lpstr>Социальный проект локализован:  -по месту,  -времени,  - ресурсам.  </vt:lpstr>
      <vt:lpstr>Чаще всего мы подаем заявки на проекты двух видов: </vt:lpstr>
      <vt:lpstr>Слайд 4</vt:lpstr>
      <vt:lpstr>1. Описание проблемы: </vt:lpstr>
      <vt:lpstr>2. Цели и задачи проекта: </vt:lpstr>
      <vt:lpstr>3. Методы решения</vt:lpstr>
      <vt:lpstr>  4. План мероприятий : </vt:lpstr>
      <vt:lpstr>5. Ожидаемые результаты: </vt:lpstr>
      <vt:lpstr>Примеры показателей (+) количественные и качественные</vt:lpstr>
      <vt:lpstr>6. Бюджет и смета проекта</vt:lpstr>
      <vt:lpstr>7. Обоснование необходимости проекта</vt:lpstr>
      <vt:lpstr>Приложения  </vt:lpstr>
      <vt:lpstr> Из заявки на грант должно быть понятно, что: </vt:lpstr>
      <vt:lpstr>Типичные ошибки при подготовке проектных заявок </vt:lpstr>
      <vt:lpstr>Контактны ресурсных центров для СО НКО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Объективные и субъективные основания для экспертной оценки социальных проектов</dc:title>
  <dc:creator>user</dc:creator>
  <cp:lastModifiedBy>user</cp:lastModifiedBy>
  <cp:revision>28</cp:revision>
  <dcterms:created xsi:type="dcterms:W3CDTF">2014-10-15T15:23:14Z</dcterms:created>
  <dcterms:modified xsi:type="dcterms:W3CDTF">2017-04-13T18:38:14Z</dcterms:modified>
</cp:coreProperties>
</file>