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18" r:id="rId2"/>
    <p:sldId id="463" r:id="rId3"/>
    <p:sldId id="497" r:id="rId4"/>
    <p:sldId id="485" r:id="rId5"/>
    <p:sldId id="494" r:id="rId6"/>
    <p:sldId id="493" r:id="rId7"/>
    <p:sldId id="482" r:id="rId8"/>
    <p:sldId id="500" r:id="rId9"/>
    <p:sldId id="486" r:id="rId10"/>
    <p:sldId id="465" r:id="rId11"/>
    <p:sldId id="498" r:id="rId12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174F5-D6A8-4065-BA1C-3131C670F9CE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9887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F0BA-A77C-41E2-ADA5-537CAD9CF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7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9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63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9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2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5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43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26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4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1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4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FF6D6-88A1-4028-BDAB-67F0DF28954D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A7BED-0DA9-480E-B754-1F25E0A3D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7216" y="2867452"/>
            <a:ext cx="8737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5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«СОЦИАЛЬНОЕ ПРОЕКТИРОВАНИЕ И УПРАВЛЕНИЕ СОЦИАЛЬНЫМИ ПРОЕКТАМИ»</a:t>
            </a:r>
            <a:endParaRPr lang="ru-RU" sz="3200" b="1" dirty="0">
              <a:solidFill>
                <a:srgbClr val="0054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12776"/>
            <a:ext cx="7236296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ПРОЕКТ ОБРАЗОВАТЕЛЬНОЙ ПРОГРАММЫ ДЛЯ СО НКО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21" descr="D:\МАМА\Новая папка\лого цисс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67" y="241023"/>
            <a:ext cx="475577" cy="5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43808" y="859731"/>
            <a:ext cx="12241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Центр инноваций социальной сферы РТ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79512" y="859731"/>
            <a:ext cx="149819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Министерство труда, занятости и социальной защиты РТ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3" name="Picture 5" descr="C:\Users\IVMiheev\Desktop\Документы МИХЕЕВ\ПРЕЗЕНТАЦИИ\ФИРМЕННЫЙ СТИЛЬ КФУ 2016\Логотипы КФУ\kfu_logo_circle_r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136" y="319941"/>
            <a:ext cx="516904" cy="5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289233" y="859731"/>
            <a:ext cx="78682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Казанский федеральный университет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677702" y="873312"/>
            <a:ext cx="1094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Министерство экономики РТ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3" y="5457998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</a:t>
            </a:r>
            <a:r>
              <a:rPr lang="ru-RU" b="1" dirty="0">
                <a:solidFill>
                  <a:srgbClr val="002060"/>
                </a:solidFill>
              </a:rPr>
              <a:t>«Дорожной карты»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доступа </a:t>
            </a:r>
            <a:r>
              <a:rPr lang="ru-RU" b="1" dirty="0">
                <a:solidFill>
                  <a:srgbClr val="002060"/>
                </a:solidFill>
              </a:rPr>
              <a:t>СО НКО </a:t>
            </a:r>
            <a:r>
              <a:rPr lang="ru-RU" b="1" dirty="0" smtClean="0">
                <a:solidFill>
                  <a:srgbClr val="002060"/>
                </a:solidFill>
              </a:rPr>
              <a:t>к </a:t>
            </a:r>
            <a:r>
              <a:rPr lang="ru-RU" b="1" dirty="0">
                <a:solidFill>
                  <a:srgbClr val="002060"/>
                </a:solidFill>
              </a:rPr>
              <a:t>бюджетным средствам,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направляемым </a:t>
            </a:r>
            <a:r>
              <a:rPr lang="ru-RU" b="1" dirty="0">
                <a:solidFill>
                  <a:srgbClr val="002060"/>
                </a:solidFill>
              </a:rPr>
              <a:t>на оказание социальных услуг</a:t>
            </a:r>
          </a:p>
        </p:txBody>
      </p:sp>
      <p:pic>
        <p:nvPicPr>
          <p:cNvPr id="18" name="Picture 2" descr="http://tatarstan.ru/design/portal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0" y="276357"/>
            <a:ext cx="583374" cy="5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tatarstan.ru/design/portal/images/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064" y="276357"/>
            <a:ext cx="583374" cy="58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630019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ДИПЛОМ О ПРОФЕССИОНАЛЬНОЙ ПЕРЕПОДГОТОВКЕ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092280" cy="501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565212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КОНТАКТЫ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966782"/>
            <a:ext cx="613842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i="1" dirty="0" smtClean="0">
                <a:solidFill>
                  <a:srgbClr val="C00000"/>
                </a:solidFill>
              </a:rPr>
              <a:t>(843) 233 72 87</a:t>
            </a:r>
          </a:p>
          <a:p>
            <a:pPr algn="r"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(843) 296 08 </a:t>
            </a:r>
            <a:r>
              <a:rPr lang="ru-RU" sz="3200" b="1" i="1" dirty="0" smtClean="0">
                <a:solidFill>
                  <a:srgbClr val="C00000"/>
                </a:solidFill>
              </a:rPr>
              <a:t>85</a:t>
            </a:r>
            <a:endParaRPr lang="ru-RU" sz="3200" b="1" i="1" dirty="0">
              <a:solidFill>
                <a:srgbClr val="C00000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ciss.rt@mail.ru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Picture 16" descr="71906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562560">
            <a:off x="793400" y="2968214"/>
            <a:ext cx="3724496" cy="248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196752"/>
            <a:ext cx="806489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66"/>
                </a:solidFill>
              </a:rPr>
              <a:t>Консультации и запись на образовательную программу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80728"/>
            <a:ext cx="558011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ПАСПОРТ ПРОГРАММЫ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507" y="469641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Форма обучения:</a:t>
            </a:r>
            <a:r>
              <a:rPr lang="ru-RU" dirty="0" smtClean="0"/>
              <a:t> очно-заочная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4" y="5301208"/>
            <a:ext cx="437785" cy="43778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7584" y="152485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Цель обучения: </a:t>
            </a:r>
            <a:r>
              <a:rPr lang="ru-RU" dirty="0"/>
              <a:t>разработать и приступить к реализации </a:t>
            </a:r>
            <a:r>
              <a:rPr lang="ru-RU" dirty="0" smtClean="0"/>
              <a:t>«Дорожной карты» доступа </a:t>
            </a:r>
            <a:r>
              <a:rPr lang="ru-RU" dirty="0"/>
              <a:t>СО НКО к бюджетным средствам, направляемым на оказание социальных </a:t>
            </a:r>
            <a:r>
              <a:rPr lang="ru-RU" dirty="0" smtClean="0"/>
              <a:t>услуг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бизнес-стратегии привлечения заемных внебюджетных средств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780928"/>
            <a:ext cx="8131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Результат обучения: </a:t>
            </a:r>
            <a:r>
              <a:rPr lang="ru-RU" dirty="0" smtClean="0"/>
              <a:t>вхождение</a:t>
            </a:r>
            <a:r>
              <a:rPr lang="ru-RU" b="1" dirty="0" smtClean="0"/>
              <a:t> </a:t>
            </a:r>
            <a:r>
              <a:rPr lang="ru-RU" dirty="0" smtClean="0"/>
              <a:t>СО НКО в </a:t>
            </a:r>
            <a:r>
              <a:rPr lang="ru-RU" dirty="0"/>
              <a:t>Р</a:t>
            </a:r>
            <a:r>
              <a:rPr lang="ru-RU" dirty="0" smtClean="0"/>
              <a:t>еестр </a:t>
            </a:r>
            <a:r>
              <a:rPr lang="ru-RU" dirty="0"/>
              <a:t>поставщиков социальных </a:t>
            </a:r>
            <a:r>
              <a:rPr lang="ru-RU" dirty="0" smtClean="0"/>
              <a:t>услуг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68234" y="5308183"/>
            <a:ext cx="274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Срок обучения: </a:t>
            </a:r>
            <a:r>
              <a:rPr lang="ru-RU" dirty="0" smtClean="0"/>
              <a:t>2</a:t>
            </a:r>
            <a:r>
              <a:rPr lang="en-US" dirty="0" smtClean="0"/>
              <a:t>6</a:t>
            </a:r>
            <a:r>
              <a:rPr lang="ru-RU" dirty="0" smtClean="0"/>
              <a:t>0 часов</a:t>
            </a:r>
            <a:endParaRPr lang="ru-RU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868234" y="2748990"/>
            <a:ext cx="788023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68234" y="4598733"/>
            <a:ext cx="59046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68234" y="5129102"/>
            <a:ext cx="59046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68234" y="3212976"/>
            <a:ext cx="7880230" cy="6277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42636" y="5811001"/>
            <a:ext cx="65063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7" y="4077072"/>
            <a:ext cx="505887" cy="50588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27584" y="341970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Категория </a:t>
            </a:r>
            <a:r>
              <a:rPr lang="ru-RU" b="1" dirty="0" smtClean="0">
                <a:solidFill>
                  <a:prstClr val="black"/>
                </a:solidFill>
              </a:rPr>
              <a:t>обучающихся: </a:t>
            </a:r>
            <a:r>
              <a:rPr lang="ru-RU" dirty="0" smtClean="0">
                <a:solidFill>
                  <a:prstClr val="black"/>
                </a:solidFill>
              </a:rPr>
              <a:t>представители СО НКО с высшем образованием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68234" y="413978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Учебная группа: </a:t>
            </a:r>
            <a:r>
              <a:rPr lang="ru-RU" dirty="0" smtClean="0">
                <a:solidFill>
                  <a:prstClr val="black"/>
                </a:solidFill>
              </a:rPr>
              <a:t>20-25 человек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0" y="3347760"/>
            <a:ext cx="585296" cy="585296"/>
          </a:xfrm>
          <a:prstGeom prst="rect">
            <a:avLst/>
          </a:prstGeom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868234" y="4005064"/>
            <a:ext cx="590465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7" y="1812886"/>
            <a:ext cx="484598" cy="48459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653136"/>
            <a:ext cx="475966" cy="4759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2" y="2708920"/>
            <a:ext cx="611484" cy="61148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51520" y="284650"/>
            <a:ext cx="8640960" cy="3840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ИНСТИТУТ СОЦИАЛЬНО-ФИЛОСОФСКИХ НАУК 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И </a:t>
            </a:r>
            <a:r>
              <a:rPr lang="ru-RU" sz="1600" b="1" dirty="0">
                <a:solidFill>
                  <a:schemeClr val="bg1"/>
                </a:solidFill>
              </a:rPr>
              <a:t>МАССОВЫХ КОММУНИКАЦИЙ</a:t>
            </a:r>
          </a:p>
        </p:txBody>
      </p:sp>
      <p:pic>
        <p:nvPicPr>
          <p:cNvPr id="31" name="Picture 2" descr="C:\Users\Динара\Desktop\для собеседования\Макеты\Коммуникации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12936" r="50000" b="46578"/>
          <a:stretch/>
        </p:blipFill>
        <p:spPr bwMode="auto">
          <a:xfrm>
            <a:off x="239155" y="92628"/>
            <a:ext cx="660437" cy="81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842361" y="5911981"/>
            <a:ext cx="6211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Источник финансирования: </a:t>
            </a:r>
            <a:r>
              <a:rPr lang="ru-RU" dirty="0"/>
              <a:t>Государственная подпрограмма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Поддержка СО НКО в РТ</a:t>
            </a:r>
            <a:r>
              <a:rPr lang="ru-RU" dirty="0" smtClean="0"/>
              <a:t>» (Министерство экономики РТ)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55435" y="6669360"/>
            <a:ext cx="65063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6" descr="http://www.moneyzzz.ru/f/a0/ru/auto/201312/rub_sig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397339" cy="3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05094"/>
            <a:ext cx="4797411" cy="32042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198493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Представители социально ориентированных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некоммерческих организаций Республики Татарстан</a:t>
            </a:r>
            <a:endParaRPr lang="ru-RU" sz="1600" i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178588"/>
            <a:ext cx="2376264" cy="6149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Казанская 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городская агломерация</a:t>
            </a:r>
          </a:p>
          <a:p>
            <a:pPr algn="ctr"/>
            <a:r>
              <a:rPr lang="ru-RU" sz="11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11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</a:t>
            </a:r>
            <a:r>
              <a:rPr lang="ru-RU" sz="11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1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муниципальных образований</a:t>
            </a:r>
            <a:r>
              <a:rPr lang="ru-RU" sz="11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  <a:endParaRPr lang="ru-RU" sz="14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178588"/>
            <a:ext cx="2520280" cy="6122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Муниципальные районы пояса экономической </a:t>
            </a:r>
            <a:r>
              <a:rPr lang="ru-RU" sz="1400" b="1" dirty="0" smtClean="0">
                <a:solidFill>
                  <a:schemeClr val="bg1"/>
                </a:solidFill>
              </a:rPr>
              <a:t>зоны</a:t>
            </a:r>
          </a:p>
          <a:p>
            <a:pPr algn="ctr"/>
            <a:r>
              <a:rPr lang="ru-RU" sz="11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(18 муниципальных образований)</a:t>
            </a:r>
            <a:endParaRPr lang="ru-RU" sz="11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309753"/>
              </p:ext>
            </p:extLst>
          </p:nvPr>
        </p:nvGraphicFramePr>
        <p:xfrm>
          <a:off x="6228184" y="2898668"/>
          <a:ext cx="2520280" cy="29695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02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Арский 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Рыбно-Слободской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</a:t>
                      </a: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район</a:t>
                      </a:r>
                      <a:endParaRPr lang="ru-RU" sz="10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 smtClean="0">
                          <a:solidFill>
                            <a:srgbClr val="002060"/>
                          </a:solidFill>
                          <a:effectLst/>
                        </a:rPr>
                        <a:t>Тюлячинский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 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Сабинский 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Кукморский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Балтасинский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Мамадышский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Атнинский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Алексеевский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Чистопольский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Спасский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Алькеевский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err="1">
                          <a:solidFill>
                            <a:srgbClr val="002060"/>
                          </a:solidFill>
                          <a:effectLst/>
                        </a:rPr>
                        <a:t>Апастовский</a:t>
                      </a:r>
                      <a:r>
                        <a:rPr lang="ru-RU" sz="1000" b="0" kern="1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kern="120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1000" b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Камско-</a:t>
                      </a: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Устьинский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Буинский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Кайбицкий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Тетюшский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solidFill>
                            <a:srgbClr val="002060"/>
                          </a:solidFill>
                          <a:effectLst/>
                        </a:rPr>
                        <a:t>Дрожжановский</a:t>
                      </a:r>
                      <a:r>
                        <a:rPr lang="ru-RU" sz="1000" b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08958"/>
              </p:ext>
            </p:extLst>
          </p:nvPr>
        </p:nvGraphicFramePr>
        <p:xfrm>
          <a:off x="265979" y="2904814"/>
          <a:ext cx="2361806" cy="9898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180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Городской округ Казань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Зеленодольский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Высокогорский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Пестречинский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Лаишевский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</a:rPr>
                        <a:t>Вехнеуслонский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</a:rPr>
                        <a:t>муниципальный район</a:t>
                      </a:r>
                      <a:endParaRPr lang="ru-RU" sz="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332656"/>
            <a:ext cx="558011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СЛУШАТЕЛИ ПРОГРАММЫ</a:t>
            </a:r>
          </a:p>
        </p:txBody>
      </p:sp>
      <p:pic>
        <p:nvPicPr>
          <p:cNvPr id="3074" name="Picture 2" descr="D:\Новости\2016-12-06 - Совещание с муниципальными районами\!_DSC_3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0742"/>
            <a:ext cx="2730164" cy="18152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8471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558011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ПРОГРАММА  АКСЕЛЕРАЦИИ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1556792"/>
            <a:ext cx="11521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СО НКО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4" y="2060848"/>
            <a:ext cx="11521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СО НКО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2564904"/>
            <a:ext cx="11521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СО НКО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544" y="3068960"/>
            <a:ext cx="11521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СО НКО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3573016"/>
            <a:ext cx="11521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СО НКО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544" y="4077072"/>
            <a:ext cx="11521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</a:rPr>
              <a:t>СО НКО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44208" y="2660718"/>
            <a:ext cx="1628345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990000"/>
                </a:solidFill>
              </a:rPr>
              <a:t>РЕЕСТР поставщиков социальных услуг</a:t>
            </a:r>
            <a:endParaRPr lang="ru-RU" sz="1400" dirty="0" smtClean="0">
              <a:solidFill>
                <a:srgbClr val="99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23728" y="2782669"/>
            <a:ext cx="1944216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</a:rPr>
              <a:t>Форма социального обслуживания на дому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70103" y="3543399"/>
            <a:ext cx="1597839" cy="43088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schemeClr val="bg1"/>
                </a:solidFill>
              </a:rPr>
              <a:t>социально-бытовые услуги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70105" y="4005064"/>
            <a:ext cx="1597839" cy="43088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schemeClr val="bg1"/>
                </a:solidFill>
              </a:rPr>
              <a:t>социально-медицинские услуги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470104" y="4461792"/>
            <a:ext cx="1597839" cy="43088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schemeClr val="bg1"/>
                </a:solidFill>
              </a:rPr>
              <a:t>социально-</a:t>
            </a:r>
            <a:r>
              <a:rPr lang="ru-RU" sz="1050" dirty="0">
                <a:solidFill>
                  <a:schemeClr val="bg1"/>
                </a:solidFill>
              </a:rPr>
              <a:t>правовы</a:t>
            </a:r>
            <a:r>
              <a:rPr lang="ru-RU" sz="1050" dirty="0" smtClean="0">
                <a:solidFill>
                  <a:schemeClr val="bg1"/>
                </a:solidFill>
              </a:rPr>
              <a:t>е услуги</a:t>
            </a:r>
          </a:p>
        </p:txBody>
      </p:sp>
      <p:sp>
        <p:nvSpPr>
          <p:cNvPr id="46" name="Правая фигурная скобка 45"/>
          <p:cNvSpPr/>
          <p:nvPr/>
        </p:nvSpPr>
        <p:spPr>
          <a:xfrm>
            <a:off x="1647511" y="1556792"/>
            <a:ext cx="360040" cy="2889612"/>
          </a:xfrm>
          <a:prstGeom prst="rightBrace">
            <a:avLst>
              <a:gd name="adj1" fmla="val 11037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5220072" y="3315716"/>
            <a:ext cx="6582" cy="3870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412983" y="4538737"/>
            <a:ext cx="12600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>20-25 человек </a:t>
            </a:r>
            <a:endParaRPr lang="ru-RU" sz="1200" i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2799217"/>
            <a:ext cx="1395989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</a:rPr>
              <a:t>Учебная программа</a:t>
            </a:r>
            <a:endParaRPr lang="ru-RU" sz="1200" dirty="0" smtClean="0">
              <a:solidFill>
                <a:schemeClr val="bg1"/>
              </a:solidFill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>
            <a:off x="6012160" y="3030050"/>
            <a:ext cx="4012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470105" y="4937166"/>
            <a:ext cx="1597839" cy="43088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050" dirty="0" smtClean="0">
                <a:solidFill>
                  <a:schemeClr val="bg1"/>
                </a:solidFill>
              </a:rPr>
              <a:t>социально-педагогические услуги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139952" y="3002639"/>
            <a:ext cx="3734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195734" y="3244334"/>
            <a:ext cx="2" cy="1908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34" idx="1"/>
          </p:cNvCxnSpPr>
          <p:nvPr/>
        </p:nvCxnSpPr>
        <p:spPr>
          <a:xfrm flipH="1">
            <a:off x="2195736" y="3758843"/>
            <a:ext cx="2743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2195738" y="4225886"/>
            <a:ext cx="2743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2195735" y="4692625"/>
            <a:ext cx="2743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2195734" y="5145269"/>
            <a:ext cx="2743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335365" y="3750063"/>
            <a:ext cx="18208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2"/>
                </a:solidFill>
              </a:rPr>
              <a:t>Материально-техническая база и </a:t>
            </a:r>
            <a:r>
              <a:rPr lang="ru-RU" sz="900" dirty="0" smtClean="0">
                <a:solidFill>
                  <a:schemeClr val="tx2"/>
                </a:solidFill>
              </a:rPr>
              <a:t>инфраструктура</a:t>
            </a:r>
            <a:endParaRPr lang="ru-RU" sz="900" dirty="0">
              <a:solidFill>
                <a:schemeClr val="tx2"/>
              </a:solidFill>
            </a:endParaRPr>
          </a:p>
          <a:p>
            <a:pPr marL="85725" indent="-857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/>
                </a:solidFill>
              </a:rPr>
              <a:t>Кадровое обеспечение квалифицированными специалистами </a:t>
            </a:r>
          </a:p>
          <a:p>
            <a:pPr marL="85725" indent="-857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/>
                </a:solidFill>
              </a:rPr>
              <a:t>Методическое обеспечение</a:t>
            </a:r>
            <a:endParaRPr lang="ru-RU" sz="900" dirty="0">
              <a:solidFill>
                <a:schemeClr val="tx2"/>
              </a:solidFill>
            </a:endParaRPr>
          </a:p>
          <a:p>
            <a:pPr marL="85725" indent="-857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900" dirty="0" smtClean="0">
                <a:solidFill>
                  <a:schemeClr val="tx2"/>
                </a:solidFill>
              </a:rPr>
              <a:t>Профессиональный консалтинг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012160" y="475303"/>
            <a:ext cx="2542364" cy="1882080"/>
            <a:chOff x="5957292" y="-917425"/>
            <a:chExt cx="5013136" cy="3538683"/>
          </a:xfrm>
        </p:grpSpPr>
        <p:pic>
          <p:nvPicPr>
            <p:cNvPr id="4098" name="Picture 2" descr="https://im3-tub-ru.yandex.net/i?id=5da7ff3b09c3f006d9782b143e9788ca-l&amp;n=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7292" y="-917425"/>
              <a:ext cx="2359123" cy="17693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4100" name="Picture 4" descr="http://kcson38.ru/wp-content/uploads/2014/10/obsl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6415" y="-917425"/>
              <a:ext cx="2654013" cy="176934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4102" name="Picture 6" descr="https://im2-tub-ru.yandex.net/i?id=4338fc315eaf7abc686aba7b5d6e58e8-l&amp;n=1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6"/>
            <a:stretch/>
          </p:blipFill>
          <p:spPr bwMode="auto">
            <a:xfrm>
              <a:off x="5957292" y="851917"/>
              <a:ext cx="2359124" cy="176934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4104" name="Picture 8" descr="http://omskregion.info/images/news/full/2014/02/61019033cab6960edbb8e7a128f20617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96"/>
            <a:stretch/>
          </p:blipFill>
          <p:spPr bwMode="auto">
            <a:xfrm>
              <a:off x="8316415" y="839672"/>
              <a:ext cx="2654012" cy="17815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24" name="Прямоугольник 23"/>
            <p:cNvSpPr/>
            <p:nvPr/>
          </p:nvSpPr>
          <p:spPr>
            <a:xfrm>
              <a:off x="5967989" y="-917425"/>
              <a:ext cx="5002439" cy="3538683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2007551" y="5445224"/>
            <a:ext cx="2327814" cy="646331"/>
          </a:xfrm>
          <a:prstGeom prst="rect">
            <a:avLst/>
          </a:prstGeom>
          <a:noFill/>
          <a:ln w="1270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srgbClr val="002060"/>
                </a:solidFill>
              </a:rPr>
              <a:t>Стационарная и полустационарная формы социального обслуживания </a:t>
            </a:r>
          </a:p>
        </p:txBody>
      </p:sp>
    </p:spTree>
    <p:extLst>
      <p:ext uri="{BB962C8B-B14F-4D97-AF65-F5344CB8AC3E}">
        <p14:creationId xmlns:p14="http://schemas.microsoft.com/office/powerpoint/2010/main" val="35785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424292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УЧЕБНЫЙ ПРОЦЕСС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24199" y="935722"/>
            <a:ext cx="3020197" cy="477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Субъекты социального обслуживания</a:t>
            </a:r>
            <a:r>
              <a:rPr lang="en-US" sz="1400" dirty="0" smtClean="0"/>
              <a:t> </a:t>
            </a:r>
            <a:r>
              <a:rPr lang="ru-RU" sz="1400" dirty="0" smtClean="0"/>
              <a:t>и терминология</a:t>
            </a:r>
            <a:endParaRPr lang="ru-RU" sz="1400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3758976" y="935722"/>
            <a:ext cx="2109167" cy="477054"/>
            <a:chOff x="2555776" y="908720"/>
            <a:chExt cx="2109167" cy="47705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2560673" y="908720"/>
              <a:ext cx="1028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1 суббота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55776" y="1108775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899592" y="1490300"/>
            <a:ext cx="3020197" cy="477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cs typeface="Times New Roman" panose="02020603050405020304" pitchFamily="18" charset="0"/>
              </a:rPr>
              <a:t>Правовые основы </a:t>
            </a:r>
          </a:p>
          <a:p>
            <a:pPr fontAlgn="ctr"/>
            <a:r>
              <a:rPr lang="ru-RU" sz="1400" dirty="0" smtClean="0">
                <a:cs typeface="Times New Roman" panose="02020603050405020304" pitchFamily="18" charset="0"/>
              </a:rPr>
              <a:t>деятельности организации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4059068" y="1484992"/>
            <a:ext cx="2109167" cy="477054"/>
            <a:chOff x="2555776" y="908720"/>
            <a:chExt cx="2109167" cy="4770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2560673" y="908720"/>
              <a:ext cx="1028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2 суббота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555776" y="1108775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1115616" y="2040602"/>
            <a:ext cx="3212007" cy="3802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Бухгалтерский учет и налогообложение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4327623" y="2040602"/>
            <a:ext cx="2109167" cy="477054"/>
            <a:chOff x="2555776" y="908720"/>
            <a:chExt cx="2109167" cy="477054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2560673" y="908720"/>
              <a:ext cx="1028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3 суббота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555776" y="1108775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543050" y="2492896"/>
            <a:ext cx="3080023" cy="4741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Требования к организации – </a:t>
            </a:r>
          </a:p>
          <a:p>
            <a:pPr fontAlgn="ctr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поставщику социальных услуг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4695081" y="2570267"/>
            <a:ext cx="2109167" cy="477054"/>
            <a:chOff x="2555776" y="908720"/>
            <a:chExt cx="2109167" cy="477054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2560673" y="908720"/>
              <a:ext cx="1028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4 суббота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555776" y="1108775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835697" y="3028807"/>
            <a:ext cx="3071270" cy="477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cs typeface="Times New Roman" panose="02020603050405020304" pitchFamily="18" charset="0"/>
              </a:rPr>
              <a:t>Документальное обеспечение </a:t>
            </a:r>
          </a:p>
          <a:p>
            <a:pPr fontAlgn="ctr"/>
            <a:r>
              <a:rPr lang="ru-RU" sz="1400" dirty="0" smtClean="0">
                <a:cs typeface="Times New Roman" panose="02020603050405020304" pitchFamily="18" charset="0"/>
              </a:rPr>
              <a:t>процедуры включения в реестр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4983113" y="3023954"/>
            <a:ext cx="2109167" cy="477054"/>
            <a:chOff x="2555776" y="908720"/>
            <a:chExt cx="2109167" cy="477054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2560673" y="908720"/>
              <a:ext cx="1028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5 суббота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555776" y="1108775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2216379" y="4011747"/>
            <a:ext cx="3020197" cy="35335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ЭКСПЕРТНАЯ СЕССИЯ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548970" y="4464114"/>
            <a:ext cx="3020197" cy="4770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Документальное обеспечение </a:t>
            </a:r>
          </a:p>
          <a:p>
            <a:pPr fontAlgn="ctr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назначения компенсации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492066" y="4026550"/>
            <a:ext cx="1028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7 суббота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822873" y="5020433"/>
            <a:ext cx="3020197" cy="352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Процедура выплаты компенсации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6207249" y="4608130"/>
            <a:ext cx="2109167" cy="477054"/>
            <a:chOff x="2555776" y="908720"/>
            <a:chExt cx="2109167" cy="477054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560673" y="908720"/>
              <a:ext cx="1028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8 суббота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555776" y="1108775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3110903" y="5452481"/>
            <a:ext cx="3020197" cy="352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Работа в ГИС СРН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258322" y="5400218"/>
            <a:ext cx="2109167" cy="477054"/>
            <a:chOff x="2555776" y="908720"/>
            <a:chExt cx="2109167" cy="477054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2560673" y="908720"/>
              <a:ext cx="1028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9 суббота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555776" y="1108775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94" name="Прямоугольник 93"/>
          <p:cNvSpPr/>
          <p:nvPr/>
        </p:nvSpPr>
        <p:spPr>
          <a:xfrm>
            <a:off x="3398937" y="5884529"/>
            <a:ext cx="3020197" cy="35278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cs typeface="Times New Roman" panose="02020603050405020304" pitchFamily="18" charset="0"/>
              </a:rPr>
              <a:t>Бизнес-планирование и инвестиции</a:t>
            </a: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6495281" y="5832266"/>
            <a:ext cx="2109167" cy="477054"/>
            <a:chOff x="2555776" y="908720"/>
            <a:chExt cx="2109167" cy="477054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560673" y="908720"/>
              <a:ext cx="11327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10 суббота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555776" y="1108775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3686969" y="6309320"/>
            <a:ext cx="3020197" cy="3385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600" b="1" dirty="0" smtClean="0">
                <a:cs typeface="Times New Roman" panose="02020603050405020304" pitchFamily="18" charset="0"/>
              </a:rPr>
              <a:t>ИТОГОВЫЙ ПРОЕКТ</a:t>
            </a:r>
            <a:endParaRPr lang="ru-RU" sz="16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817890" y="6309320"/>
            <a:ext cx="1132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11 суббота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2039169" y="3573016"/>
            <a:ext cx="3020197" cy="3508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ru-RU" sz="1400" dirty="0" smtClean="0">
                <a:cs typeface="Times New Roman" panose="02020603050405020304" pitchFamily="18" charset="0"/>
              </a:rPr>
              <a:t>Процедура включения в Реестр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5220072" y="3573016"/>
            <a:ext cx="2109167" cy="493023"/>
            <a:chOff x="5220072" y="3573016"/>
            <a:chExt cx="2109167" cy="493023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220072" y="3573016"/>
              <a:ext cx="10285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 smtClean="0">
                  <a:solidFill>
                    <a:schemeClr val="tx2"/>
                  </a:solidFill>
                </a:rPr>
                <a:t>6 суббота</a:t>
              </a: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220072" y="3789040"/>
              <a:ext cx="21091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</a:rPr>
                <a:t>воскресенье - консультации</a:t>
              </a:r>
            </a:p>
          </p:txBody>
        </p:sp>
      </p:grpSp>
      <p:sp>
        <p:nvSpPr>
          <p:cNvPr id="104" name="Правая фигурная скобка 103"/>
          <p:cNvSpPr/>
          <p:nvPr/>
        </p:nvSpPr>
        <p:spPr>
          <a:xfrm>
            <a:off x="5940154" y="4464114"/>
            <a:ext cx="288030" cy="909102"/>
          </a:xfrm>
          <a:prstGeom prst="rightBrace">
            <a:avLst>
              <a:gd name="adj1" fmla="val 36158"/>
              <a:gd name="adj2" fmla="val 508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Новости\2017-02-18 - Семинар_Предпринимательский ликбез\!_DSC_0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06" y="355476"/>
            <a:ext cx="2390689" cy="15895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027" name="Picture 3" descr="D:\Новости\2017-02-18 - Семинар_Предпринимательский ликбез\!_DSC_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6" y="5010506"/>
            <a:ext cx="2390689" cy="15895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6198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424292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ФОРМАТ ОБУЧЕНИЯ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061626"/>
            <a:ext cx="2016225" cy="22322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Лекция</a:t>
            </a:r>
          </a:p>
          <a:p>
            <a:pPr algn="ctr"/>
            <a:endParaRPr lang="ru-RU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</a:rPr>
              <a:t>Основной </a:t>
            </a:r>
            <a:r>
              <a:rPr lang="ru-RU" sz="1050" b="1" dirty="0" smtClean="0">
                <a:solidFill>
                  <a:schemeClr val="bg1"/>
                </a:solidFill>
              </a:rPr>
              <a:t> </a:t>
            </a:r>
            <a:r>
              <a:rPr lang="ru-RU" sz="1050" b="1" dirty="0">
                <a:solidFill>
                  <a:schemeClr val="bg1"/>
                </a:solidFill>
              </a:rPr>
              <a:t>материал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</a:rPr>
              <a:t>Принципы,  модели, особенности и тенденции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chemeClr val="bg1"/>
                </a:solidFill>
              </a:rPr>
              <a:t>Задания </a:t>
            </a:r>
            <a:r>
              <a:rPr lang="ru-RU" sz="1050" b="1" dirty="0">
                <a:solidFill>
                  <a:schemeClr val="bg1"/>
                </a:solidFill>
              </a:rPr>
              <a:t>для самостоятельной </a:t>
            </a:r>
            <a:r>
              <a:rPr lang="ru-RU" sz="1050" b="1" dirty="0" smtClean="0">
                <a:solidFill>
                  <a:schemeClr val="bg1"/>
                </a:solidFill>
              </a:rPr>
              <a:t>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4928" y="2492896"/>
            <a:ext cx="2016224" cy="18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Работа с экспертом-наставником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/>
              <a:t>Формулировка целей, задач, </a:t>
            </a:r>
            <a:r>
              <a:rPr lang="ru-RU" sz="1000" b="1" dirty="0" smtClean="0"/>
              <a:t>этапов работы применительно </a:t>
            </a:r>
            <a:r>
              <a:rPr lang="ru-RU" sz="1000" b="1" dirty="0"/>
              <a:t>к проекту каждого слушателя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/>
              <a:t>Обсуждение </a:t>
            </a:r>
            <a:r>
              <a:rPr lang="ru-RU" sz="1000" b="1" dirty="0" smtClean="0"/>
              <a:t>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43198" y="4387465"/>
            <a:ext cx="2345303" cy="952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Консультация с экспертом-наставником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9" y="1336993"/>
            <a:ext cx="13548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10.00 – 17.00</a:t>
            </a:r>
          </a:p>
          <a:p>
            <a:pPr algn="ctr"/>
            <a:r>
              <a:rPr lang="ru-RU" sz="1100" b="1" dirty="0" smtClean="0">
                <a:solidFill>
                  <a:schemeClr val="tx2"/>
                </a:solidFill>
              </a:rPr>
              <a:t>13.10 – 13.50 Обед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3160" y="2874422"/>
            <a:ext cx="13227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17.10 – 18.40</a:t>
            </a: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1169110" y="1061626"/>
            <a:ext cx="288032" cy="3231470"/>
          </a:xfrm>
          <a:prstGeom prst="leftBrace">
            <a:avLst>
              <a:gd name="adj1" fmla="val 7919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503" y="2514382"/>
            <a:ext cx="980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СУББОТА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2525902" y="4387465"/>
            <a:ext cx="219602" cy="945859"/>
          </a:xfrm>
          <a:prstGeom prst="leftBrace">
            <a:avLst>
              <a:gd name="adj1" fmla="val 6567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4674622"/>
            <a:ext cx="14191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ВОСКРЕСЕНЬЕ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43198" y="5429131"/>
            <a:ext cx="2345303" cy="952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Самостоятельная работа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5429131"/>
            <a:ext cx="1872208" cy="9521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Раздел «Дорожной карты»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7253" y="4387465"/>
            <a:ext cx="1821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Индивидуальный 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график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16" y="4539859"/>
            <a:ext cx="1368152" cy="8647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47" y="1061626"/>
            <a:ext cx="1539064" cy="13466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182" y="2752833"/>
            <a:ext cx="1271066" cy="10820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1" y="5301208"/>
            <a:ext cx="959514" cy="108605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6111932" y="5774770"/>
            <a:ext cx="1052356" cy="26091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1" y="332656"/>
            <a:ext cx="305983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ДОРОЖНАЯ КАРТА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0634" y="2348880"/>
            <a:ext cx="338437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«ДОРОЖНАЯ КАРТА» ДОСТУПА </a:t>
            </a:r>
          </a:p>
          <a:p>
            <a:pPr lvl="0" algn="ctr"/>
            <a:r>
              <a:rPr lang="ru-RU" sz="1400" b="1" dirty="0" smtClean="0">
                <a:solidFill>
                  <a:srgbClr val="002060"/>
                </a:solidFill>
              </a:rPr>
              <a:t>СО НКО К БЮДЖЕТНЫМ СРЕДСТВАМ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5177" y="3887470"/>
            <a:ext cx="2052728" cy="430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</a:rPr>
              <a:t>Вхождение в Реестр поставщиков социальных услуг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05178" y="4941168"/>
            <a:ext cx="2052728" cy="6001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Компенсация из бюджета поставщикам социальных услуг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7986" y="5674459"/>
            <a:ext cx="2052728" cy="26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Работа в ГИС СРН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07986" y="6094457"/>
            <a:ext cx="2052728" cy="430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</a:rPr>
              <a:t>Привлечение внебюджетных финансовых средств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77714" y="3887469"/>
            <a:ext cx="2052728" cy="26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</a:rPr>
              <a:t>Нормативные правовые акты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77714" y="4260721"/>
            <a:ext cx="2052728" cy="6001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</a:rPr>
              <a:t>Заявление на включение в Реестр поставщиков социальных услуг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7714" y="4992270"/>
            <a:ext cx="2052728" cy="430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</a:rPr>
              <a:t>Работа с получателями социальных услуг (ИППСУ)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77714" y="5543654"/>
            <a:ext cx="2052728" cy="6001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</a:rPr>
              <a:t>Назначение компенсации поставщикам социальных услуг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4354" y="6263734"/>
            <a:ext cx="2052728" cy="26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</a:rPr>
              <a:t>Бизнес-план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233369" y="2872100"/>
            <a:ext cx="0" cy="511313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92962" y="2872101"/>
            <a:ext cx="0" cy="511313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218186" y="3660413"/>
            <a:ext cx="0" cy="26494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1230248" y="4103101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1218186" y="5228189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1218184" y="5815337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1230249" y="6309900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599987" y="3660412"/>
            <a:ext cx="3364" cy="2734127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5615412" y="4052966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603347" y="4478666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603348" y="5207714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5603350" y="5843735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5599987" y="6394538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http://s1.iconbird.com/ico/2014/1/587/w512h5121390727217purchaseorder512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130" y="2735341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nj.digital/wp-content/uploads/SEO-NJ-Blu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34" y="2735342"/>
            <a:ext cx="761618" cy="7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417537" y="404664"/>
            <a:ext cx="3586266" cy="15004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50" i="1" dirty="0" smtClean="0">
                <a:solidFill>
                  <a:srgbClr val="002060"/>
                </a:solidFill>
              </a:rPr>
              <a:t>«… считаю правильным поэтапно направлять некоммерческим организациям 10% средств региональных и муниципальных социальных программ, чтобы НКО могли участвовать в оказании социальных услуг, которые финансируются за счет средств бюджетов».</a:t>
            </a:r>
          </a:p>
          <a:p>
            <a:endParaRPr lang="ru-RU" sz="1050" i="1" dirty="0">
              <a:solidFill>
                <a:srgbClr val="002060"/>
              </a:solidFill>
            </a:endParaRPr>
          </a:p>
          <a:p>
            <a:r>
              <a:rPr lang="ru-RU" sz="900" b="1" dirty="0">
                <a:solidFill>
                  <a:srgbClr val="002060"/>
                </a:solidFill>
              </a:rPr>
              <a:t>Из Послания Президента России </a:t>
            </a:r>
            <a:r>
              <a:rPr lang="ru-RU" sz="900" b="1" dirty="0" err="1">
                <a:solidFill>
                  <a:srgbClr val="002060"/>
                </a:solidFill>
              </a:rPr>
              <a:t>В.В.Путина</a:t>
            </a:r>
            <a:r>
              <a:rPr lang="ru-RU" sz="900" b="1" dirty="0">
                <a:solidFill>
                  <a:srgbClr val="002060"/>
                </a:solidFill>
              </a:rPr>
              <a:t> Федеральному собранию РФ от 3 декабря 201</a:t>
            </a:r>
            <a:r>
              <a:rPr lang="en-US" sz="900" b="1" dirty="0">
                <a:solidFill>
                  <a:srgbClr val="002060"/>
                </a:solidFill>
              </a:rPr>
              <a:t>5</a:t>
            </a:r>
            <a:r>
              <a:rPr lang="ru-RU" sz="900" b="1" dirty="0">
                <a:solidFill>
                  <a:srgbClr val="002060"/>
                </a:solidFill>
              </a:rPr>
              <a:t> года. 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40" name="Picture 2" descr="http://www.vladtime.ru/uploads/posts/2015-11/1447250881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9505"/>
          <a:stretch/>
        </p:blipFill>
        <p:spPr bwMode="auto">
          <a:xfrm>
            <a:off x="3419872" y="301105"/>
            <a:ext cx="1888339" cy="1687735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505177" y="4413861"/>
            <a:ext cx="2052728" cy="4308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100" dirty="0" smtClean="0">
                <a:solidFill>
                  <a:srgbClr val="002060"/>
                </a:solidFill>
              </a:rPr>
              <a:t>Деятельность по оказанию социальных услуг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1230248" y="4629492"/>
            <a:ext cx="274367" cy="1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109634" y="3383414"/>
            <a:ext cx="244827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Механизмы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4930" y="3383413"/>
            <a:ext cx="244827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Документы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55936" y="5013176"/>
            <a:ext cx="936104" cy="1232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" y="332656"/>
            <a:ext cx="341987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ВЕДУЩИЕ </a:t>
            </a:r>
            <a:r>
              <a:rPr lang="ru-RU" b="1" dirty="0" smtClean="0">
                <a:solidFill>
                  <a:schemeClr val="bg1"/>
                </a:solidFill>
              </a:rPr>
              <a:t>ЛЕКТОРЫ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5103" y="5298160"/>
            <a:ext cx="3068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ЮРИДИЧЕСКАЯ КЛИНИКА КФУ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(Консультационные услуги)</a:t>
            </a:r>
            <a:endParaRPr lang="ru-RU" sz="14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05" y="5154144"/>
            <a:ext cx="901176" cy="879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3746" y="991613"/>
            <a:ext cx="33123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ЕФЛОВА </a:t>
            </a:r>
          </a:p>
          <a:p>
            <a:r>
              <a:rPr lang="ru-RU" sz="1400" b="1" dirty="0" smtClean="0">
                <a:solidFill>
                  <a:schemeClr val="tx2"/>
                </a:solidFill>
              </a:rPr>
              <a:t>Мария </a:t>
            </a:r>
            <a:r>
              <a:rPr lang="ru-RU" sz="1400" b="1" dirty="0">
                <a:solidFill>
                  <a:schemeClr val="tx2"/>
                </a:solidFill>
              </a:rPr>
              <a:t>Юрьевна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200" dirty="0">
                <a:solidFill>
                  <a:schemeClr val="tx2"/>
                </a:solidFill>
              </a:rPr>
              <a:t>профессор, </a:t>
            </a:r>
            <a:r>
              <a:rPr lang="ru-RU" sz="1200" dirty="0" err="1">
                <a:solidFill>
                  <a:schemeClr val="tx2"/>
                </a:solidFill>
              </a:rPr>
              <a:t>д.н</a:t>
            </a:r>
            <a:r>
              <a:rPr lang="ru-RU" sz="1200" dirty="0">
                <a:solidFill>
                  <a:schemeClr val="tx2"/>
                </a:solidFill>
              </a:rPr>
              <a:t>. (доцент), заместитель директора по научной </a:t>
            </a:r>
            <a:r>
              <a:rPr lang="ru-RU" sz="1200" dirty="0" smtClean="0">
                <a:solidFill>
                  <a:schemeClr val="tx2"/>
                </a:solidFill>
              </a:rPr>
              <a:t>деятельности Института </a:t>
            </a:r>
            <a:r>
              <a:rPr lang="ru-RU" sz="1200" dirty="0">
                <a:solidFill>
                  <a:schemeClr val="tx2"/>
                </a:solidFill>
              </a:rPr>
              <a:t>социально-философских наук и массовых коммуникаций КФУ</a:t>
            </a:r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3746" y="2507459"/>
            <a:ext cx="35310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ЛЕОНТЬЕВА </a:t>
            </a:r>
            <a:endParaRPr lang="en-US" sz="1400" b="1" dirty="0" smtClean="0">
              <a:solidFill>
                <a:schemeClr val="tx2"/>
              </a:solidFill>
            </a:endParaRPr>
          </a:p>
          <a:p>
            <a:r>
              <a:rPr lang="ru-RU" sz="1400" b="1" dirty="0">
                <a:solidFill>
                  <a:schemeClr val="tx2"/>
                </a:solidFill>
              </a:rPr>
              <a:t>Татьяна </a:t>
            </a:r>
            <a:r>
              <a:rPr lang="ru-RU" sz="1400" b="1" dirty="0">
                <a:solidFill>
                  <a:schemeClr val="tx2"/>
                </a:solidFill>
              </a:rPr>
              <a:t>Ивановна</a:t>
            </a:r>
          </a:p>
          <a:p>
            <a:r>
              <a:rPr lang="ru-RU" sz="1200" dirty="0" smtClean="0">
                <a:solidFill>
                  <a:schemeClr val="tx2"/>
                </a:solidFill>
              </a:rPr>
              <a:t>К.ф.н., председатель Комиссии </a:t>
            </a:r>
            <a:r>
              <a:rPr lang="ru-RU" sz="1200" dirty="0">
                <a:solidFill>
                  <a:schemeClr val="tx2"/>
                </a:solidFill>
              </a:rPr>
              <a:t>Общественной палаты Республики Татарстан по социальной политике и благотворительной деятельности</a:t>
            </a:r>
          </a:p>
          <a:p>
            <a:endParaRPr lang="ru-RU" sz="1200" dirty="0" smtClean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25102" y="2693623"/>
            <a:ext cx="3068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Специалисты Министерства труда, занятости и социальной защиты </a:t>
            </a:r>
            <a:r>
              <a:rPr lang="ru-RU" sz="1400" b="1" dirty="0" smtClean="0">
                <a:solidFill>
                  <a:schemeClr val="tx2"/>
                </a:solidFill>
              </a:rPr>
              <a:t>РТ </a:t>
            </a:r>
            <a:r>
              <a:rPr lang="ru-RU" sz="1400" dirty="0" smtClean="0">
                <a:solidFill>
                  <a:schemeClr val="tx2"/>
                </a:solidFill>
              </a:rPr>
              <a:t>(распорядители бюджетных средств) 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53746" y="5021695"/>
            <a:ext cx="3352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КИСЛОВА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1400" b="1" dirty="0" smtClean="0">
                <a:solidFill>
                  <a:schemeClr val="tx2"/>
                </a:solidFill>
              </a:rPr>
              <a:t>Ася Исааковна</a:t>
            </a:r>
          </a:p>
          <a:p>
            <a:r>
              <a:rPr lang="ru-RU" sz="1200" dirty="0">
                <a:solidFill>
                  <a:schemeClr val="tx2"/>
                </a:solidFill>
              </a:rPr>
              <a:t>Директор АНО «Центр лечебной педагогики «Чудо-Дети» </a:t>
            </a:r>
            <a:r>
              <a:rPr lang="ru-RU" sz="1200" dirty="0" smtClean="0">
                <a:solidFill>
                  <a:schemeClr val="tx2"/>
                </a:solidFill>
              </a:rPr>
              <a:t>- Реабилитационный </a:t>
            </a:r>
            <a:r>
              <a:rPr lang="ru-RU" sz="1200" dirty="0">
                <a:solidFill>
                  <a:schemeClr val="tx2"/>
                </a:solidFill>
              </a:rPr>
              <a:t>центр для детей и подростков с </a:t>
            </a:r>
            <a:r>
              <a:rPr lang="ru-RU" sz="1200" dirty="0" smtClean="0">
                <a:solidFill>
                  <a:schemeClr val="tx2"/>
                </a:solidFill>
              </a:rPr>
              <a:t>ОВЗ (входит </a:t>
            </a:r>
            <a:r>
              <a:rPr lang="ru-RU" sz="1200" dirty="0">
                <a:solidFill>
                  <a:schemeClr val="tx2"/>
                </a:solidFill>
              </a:rPr>
              <a:t>в Реестр поставщиков социальных услуг</a:t>
            </a:r>
            <a:r>
              <a:rPr lang="ru-RU" sz="1200" dirty="0" smtClean="0">
                <a:solidFill>
                  <a:schemeClr val="tx2"/>
                </a:solidFill>
              </a:rPr>
              <a:t>)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4146" y="980728"/>
            <a:ext cx="936104" cy="1232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cdn.flamp.ru/734582fc27eacc434c1330be94c321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97" y="1072513"/>
            <a:ext cx="827045" cy="10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854146" y="2476609"/>
            <a:ext cx="936104" cy="12326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tatarstan.ru/design/portal/images/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09" y="2592678"/>
            <a:ext cx="1037049" cy="10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925102" y="1207637"/>
            <a:ext cx="3078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Специалисты </a:t>
            </a:r>
            <a:r>
              <a:rPr lang="ru-RU" sz="1400" b="1" dirty="0" smtClean="0">
                <a:solidFill>
                  <a:schemeClr val="tx2"/>
                </a:solidFill>
              </a:rPr>
              <a:t>«Барс </a:t>
            </a:r>
            <a:r>
              <a:rPr lang="ru-RU" sz="1400" b="1" dirty="0" err="1" smtClean="0">
                <a:solidFill>
                  <a:schemeClr val="tx2"/>
                </a:solidFill>
              </a:rPr>
              <a:t>Груп</a:t>
            </a:r>
            <a:r>
              <a:rPr lang="ru-RU" sz="1400" b="1" dirty="0" smtClean="0">
                <a:solidFill>
                  <a:schemeClr val="tx2"/>
                </a:solidFill>
              </a:rPr>
              <a:t>», </a:t>
            </a:r>
            <a:r>
              <a:rPr lang="ru-RU" sz="1400" dirty="0" smtClean="0">
                <a:solidFill>
                  <a:schemeClr val="tx2"/>
                </a:solidFill>
              </a:rPr>
              <a:t>(разработчики программного обеспечения ГИС СРН)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5939" r="24537" b="41182"/>
          <a:stretch/>
        </p:blipFill>
        <p:spPr bwMode="auto">
          <a:xfrm>
            <a:off x="252942" y="980728"/>
            <a:ext cx="944156" cy="115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5" t="6639" r="94" b="21524"/>
          <a:stretch/>
        </p:blipFill>
        <p:spPr>
          <a:xfrm>
            <a:off x="251520" y="5013176"/>
            <a:ext cx="945577" cy="123265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" y="4221088"/>
            <a:ext cx="34198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ЭКСПЕРТЫ-НАСТАВНИКИ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minjust.tatarstan.ru/file/photo_262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608"/>
            <a:ext cx="945577" cy="12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436602"/>
            <a:ext cx="6084167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МЕТОДИЧЕСКОЕ ОБЕСПЕЧЕНИЕ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50405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документы в сфере социального обслуживания и деятельности поставщиков социальных услуг.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термины и понятия.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документов, предоставляемых для включения в Реестр поставщиков социальных услуг.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критерии, предъявляемые к поставщикам социальных услуг.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документов, оформляемых с получателем социальных услуг.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документов, предоставляемых для получения компенсации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поставщикам социальных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составления бизнес-плана.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724128" y="1441614"/>
            <a:ext cx="2979357" cy="4075618"/>
            <a:chOff x="5724128" y="1441614"/>
            <a:chExt cx="2979357" cy="407561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1" t="19320" r="60133" b="8145"/>
            <a:stretch/>
          </p:blipFill>
          <p:spPr bwMode="auto">
            <a:xfrm>
              <a:off x="5724128" y="1441614"/>
              <a:ext cx="2979357" cy="407561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084168" y="2852936"/>
              <a:ext cx="244827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30896" y="2668270"/>
              <a:ext cx="2518638" cy="1246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Методические рекомендации </a:t>
              </a:r>
            </a:p>
            <a:p>
              <a:pPr algn="ctr"/>
              <a:r>
                <a:rPr lang="ru-RU" sz="1050" b="1" dirty="0" smtClean="0"/>
                <a:t>по разработке «дорожной карты» </a:t>
              </a:r>
            </a:p>
            <a:p>
              <a:pPr algn="ctr"/>
              <a:r>
                <a:rPr lang="ru-RU" sz="1050" b="1" dirty="0" smtClean="0"/>
                <a:t>вхождения в </a:t>
              </a:r>
            </a:p>
            <a:p>
              <a:pPr algn="ctr"/>
              <a:r>
                <a:rPr lang="ru-RU" sz="1050" b="1" dirty="0" smtClean="0"/>
                <a:t>Реестр поставщиков </a:t>
              </a:r>
              <a:r>
                <a:rPr lang="ru-RU" sz="1050" b="1" dirty="0"/>
                <a:t>социальных услуг </a:t>
              </a:r>
              <a:endParaRPr lang="ru-RU" sz="1050" b="1" dirty="0" smtClean="0"/>
            </a:p>
            <a:p>
              <a:pPr algn="ctr"/>
              <a:r>
                <a:rPr lang="ru-RU" sz="1050" b="1" dirty="0" smtClean="0"/>
                <a:t>в рамках образовательной программы </a:t>
              </a:r>
            </a:p>
            <a:p>
              <a:pPr algn="ctr"/>
              <a:r>
                <a:rPr lang="ru-RU" sz="1050" b="1" dirty="0" smtClean="0"/>
                <a:t>«Социальное проектирование и </a:t>
              </a:r>
            </a:p>
            <a:p>
              <a:pPr algn="ctr"/>
              <a:r>
                <a:rPr lang="ru-RU" sz="1050" b="1" dirty="0" smtClean="0"/>
                <a:t>управление социальными проектами» </a:t>
              </a:r>
              <a:endParaRPr lang="ru-RU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31632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6425</TotalTime>
  <Words>783</Words>
  <Application>Microsoft Office PowerPoint</Application>
  <PresentationFormat>Экран (4:3)</PresentationFormat>
  <Paragraphs>184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инновационного развития Казанского федерального университета</dc:title>
  <dc:creator>Михеев Игорь Валерьевич</dc:creator>
  <cp:lastModifiedBy>Минуллина Оксана Александровна</cp:lastModifiedBy>
  <cp:revision>932</cp:revision>
  <cp:lastPrinted>2016-09-14T12:31:58Z</cp:lastPrinted>
  <dcterms:created xsi:type="dcterms:W3CDTF">2015-08-24T14:07:40Z</dcterms:created>
  <dcterms:modified xsi:type="dcterms:W3CDTF">2017-04-13T08:58:19Z</dcterms:modified>
</cp:coreProperties>
</file>